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TAN Pearl" charset="1" panose="00000000000000000000"/>
      <p:regular r:id="rId14"/>
    </p:embeddedFont>
    <p:embeddedFont>
      <p:font typeface="Montserrat" charset="1" panose="00000500000000000000"/>
      <p:regular r:id="rId15"/>
    </p:embeddedFont>
    <p:embeddedFont>
      <p:font typeface="Montserrat Semi-Bold" charset="1" panose="00000700000000000000"/>
      <p:regular r:id="rId16"/>
    </p:embeddedFont>
    <p:embeddedFont>
      <p:font typeface="Montserrat Bold" charset="1" panose="00000800000000000000"/>
      <p:regular r:id="rId17"/>
    </p:embeddedFont>
    <p:embeddedFont>
      <p:font typeface="Montserrat Medium" charset="1" panose="00000600000000000000"/>
      <p:regular r:id="rId18"/>
    </p:embeddedFont>
    <p:embeddedFont>
      <p:font typeface="Montserrat Italics" charset="1" panose="000005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5EDE6"/>
        </a:solidFill>
      </p:bgPr>
    </p:bg>
    <p:spTree>
      <p:nvGrpSpPr>
        <p:cNvPr id="1" name=""/>
        <p:cNvGrpSpPr/>
        <p:nvPr/>
      </p:nvGrpSpPr>
      <p:grpSpPr>
        <a:xfrm>
          <a:off x="0" y="0"/>
          <a:ext cx="0" cy="0"/>
          <a:chOff x="0" y="0"/>
          <a:chExt cx="0" cy="0"/>
        </a:xfrm>
      </p:grpSpPr>
      <p:sp>
        <p:nvSpPr>
          <p:cNvPr name="Freeform 2" id="2"/>
          <p:cNvSpPr/>
          <p:nvPr/>
        </p:nvSpPr>
        <p:spPr>
          <a:xfrm flipH="false" flipV="false" rot="0">
            <a:off x="-3535194" y="-733671"/>
            <a:ext cx="5355572" cy="5877171"/>
          </a:xfrm>
          <a:custGeom>
            <a:avLst/>
            <a:gdLst/>
            <a:ahLst/>
            <a:cxnLst/>
            <a:rect r="r" b="b" t="t" l="l"/>
            <a:pathLst>
              <a:path h="5877171" w="5355572">
                <a:moveTo>
                  <a:pt x="0" y="0"/>
                </a:moveTo>
                <a:lnTo>
                  <a:pt x="5355572" y="0"/>
                </a:lnTo>
                <a:lnTo>
                  <a:pt x="5355572" y="5877171"/>
                </a:lnTo>
                <a:lnTo>
                  <a:pt x="0" y="5877171"/>
                </a:lnTo>
                <a:lnTo>
                  <a:pt x="0" y="0"/>
                </a:lnTo>
                <a:close/>
              </a:path>
            </a:pathLst>
          </a:custGeom>
          <a:blipFill>
            <a:blip r:embed="rId2"/>
            <a:stretch>
              <a:fillRect l="0" t="0" r="0" b="0"/>
            </a:stretch>
          </a:blipFill>
        </p:spPr>
      </p:sp>
      <p:sp>
        <p:nvSpPr>
          <p:cNvPr name="Freeform 3" id="3"/>
          <p:cNvSpPr/>
          <p:nvPr/>
        </p:nvSpPr>
        <p:spPr>
          <a:xfrm flipH="false" flipV="false" rot="-10800000">
            <a:off x="10332582" y="-1537984"/>
            <a:ext cx="6597249" cy="3075967"/>
          </a:xfrm>
          <a:custGeom>
            <a:avLst/>
            <a:gdLst/>
            <a:ahLst/>
            <a:cxnLst/>
            <a:rect r="r" b="b" t="t" l="l"/>
            <a:pathLst>
              <a:path h="3075967" w="6597249">
                <a:moveTo>
                  <a:pt x="0" y="0"/>
                </a:moveTo>
                <a:lnTo>
                  <a:pt x="6597249" y="0"/>
                </a:lnTo>
                <a:lnTo>
                  <a:pt x="6597249" y="3075968"/>
                </a:lnTo>
                <a:lnTo>
                  <a:pt x="0" y="3075968"/>
                </a:lnTo>
                <a:lnTo>
                  <a:pt x="0" y="0"/>
                </a:lnTo>
                <a:close/>
              </a:path>
            </a:pathLst>
          </a:custGeom>
          <a:blipFill>
            <a:blip r:embed="rId3"/>
            <a:stretch>
              <a:fillRect l="0" t="0" r="0" b="0"/>
            </a:stretch>
          </a:blipFill>
        </p:spPr>
      </p:sp>
      <p:sp>
        <p:nvSpPr>
          <p:cNvPr name="Freeform 4" id="4"/>
          <p:cNvSpPr/>
          <p:nvPr/>
        </p:nvSpPr>
        <p:spPr>
          <a:xfrm flipH="false" flipV="false" rot="0">
            <a:off x="16929831" y="2362275"/>
            <a:ext cx="7499556" cy="4199751"/>
          </a:xfrm>
          <a:custGeom>
            <a:avLst/>
            <a:gdLst/>
            <a:ahLst/>
            <a:cxnLst/>
            <a:rect r="r" b="b" t="t" l="l"/>
            <a:pathLst>
              <a:path h="4199751" w="7499556">
                <a:moveTo>
                  <a:pt x="0" y="0"/>
                </a:moveTo>
                <a:lnTo>
                  <a:pt x="7499556" y="0"/>
                </a:lnTo>
                <a:lnTo>
                  <a:pt x="7499556" y="4199751"/>
                </a:lnTo>
                <a:lnTo>
                  <a:pt x="0" y="4199751"/>
                </a:lnTo>
                <a:lnTo>
                  <a:pt x="0" y="0"/>
                </a:lnTo>
                <a:close/>
              </a:path>
            </a:pathLst>
          </a:custGeom>
          <a:blipFill>
            <a:blip r:embed="rId4"/>
            <a:stretch>
              <a:fillRect l="0" t="0" r="0" b="0"/>
            </a:stretch>
          </a:blipFill>
        </p:spPr>
      </p:sp>
      <p:sp>
        <p:nvSpPr>
          <p:cNvPr name="Freeform 5" id="5"/>
          <p:cNvSpPr/>
          <p:nvPr/>
        </p:nvSpPr>
        <p:spPr>
          <a:xfrm flipH="false" flipV="false" rot="0">
            <a:off x="-2836415" y="6352306"/>
            <a:ext cx="5059689" cy="5741491"/>
          </a:xfrm>
          <a:custGeom>
            <a:avLst/>
            <a:gdLst/>
            <a:ahLst/>
            <a:cxnLst/>
            <a:rect r="r" b="b" t="t" l="l"/>
            <a:pathLst>
              <a:path h="5741491" w="5059689">
                <a:moveTo>
                  <a:pt x="0" y="0"/>
                </a:moveTo>
                <a:lnTo>
                  <a:pt x="5059688" y="0"/>
                </a:lnTo>
                <a:lnTo>
                  <a:pt x="5059688" y="5741490"/>
                </a:lnTo>
                <a:lnTo>
                  <a:pt x="0" y="5741490"/>
                </a:lnTo>
                <a:lnTo>
                  <a:pt x="0" y="0"/>
                </a:lnTo>
                <a:close/>
              </a:path>
            </a:pathLst>
          </a:custGeom>
          <a:blipFill>
            <a:blip r:embed="rId5"/>
            <a:stretch>
              <a:fillRect l="0" t="0" r="0" b="0"/>
            </a:stretch>
          </a:blipFill>
        </p:spPr>
      </p:sp>
      <p:sp>
        <p:nvSpPr>
          <p:cNvPr name="Freeform 6" id="6"/>
          <p:cNvSpPr/>
          <p:nvPr/>
        </p:nvSpPr>
        <p:spPr>
          <a:xfrm flipH="false" flipV="false" rot="0">
            <a:off x="15152436" y="-1865322"/>
            <a:ext cx="6150745" cy="5766324"/>
          </a:xfrm>
          <a:custGeom>
            <a:avLst/>
            <a:gdLst/>
            <a:ahLst/>
            <a:cxnLst/>
            <a:rect r="r" b="b" t="t" l="l"/>
            <a:pathLst>
              <a:path h="5766324" w="6150745">
                <a:moveTo>
                  <a:pt x="0" y="0"/>
                </a:moveTo>
                <a:lnTo>
                  <a:pt x="6150746" y="0"/>
                </a:lnTo>
                <a:lnTo>
                  <a:pt x="6150746" y="5766323"/>
                </a:lnTo>
                <a:lnTo>
                  <a:pt x="0" y="5766323"/>
                </a:lnTo>
                <a:lnTo>
                  <a:pt x="0" y="0"/>
                </a:lnTo>
                <a:close/>
              </a:path>
            </a:pathLst>
          </a:custGeom>
          <a:blipFill>
            <a:blip r:embed="rId6"/>
            <a:stretch>
              <a:fillRect l="0" t="0" r="0" b="0"/>
            </a:stretch>
          </a:blipFill>
        </p:spPr>
      </p:sp>
      <p:sp>
        <p:nvSpPr>
          <p:cNvPr name="Freeform 7" id="7"/>
          <p:cNvSpPr/>
          <p:nvPr/>
        </p:nvSpPr>
        <p:spPr>
          <a:xfrm flipH="false" flipV="false" rot="-5400000">
            <a:off x="1511658" y="-3227374"/>
            <a:ext cx="4085368" cy="5586827"/>
          </a:xfrm>
          <a:custGeom>
            <a:avLst/>
            <a:gdLst/>
            <a:ahLst/>
            <a:cxnLst/>
            <a:rect r="r" b="b" t="t" l="l"/>
            <a:pathLst>
              <a:path h="5586827" w="4085368">
                <a:moveTo>
                  <a:pt x="0" y="0"/>
                </a:moveTo>
                <a:lnTo>
                  <a:pt x="4085367" y="0"/>
                </a:lnTo>
                <a:lnTo>
                  <a:pt x="4085367" y="5586827"/>
                </a:lnTo>
                <a:lnTo>
                  <a:pt x="0" y="5586827"/>
                </a:lnTo>
                <a:lnTo>
                  <a:pt x="0" y="0"/>
                </a:lnTo>
                <a:close/>
              </a:path>
            </a:pathLst>
          </a:custGeom>
          <a:blipFill>
            <a:blip r:embed="rId7"/>
            <a:stretch>
              <a:fillRect l="0" t="0" r="0" b="0"/>
            </a:stretch>
          </a:blipFill>
        </p:spPr>
      </p:sp>
      <p:sp>
        <p:nvSpPr>
          <p:cNvPr name="Freeform 8" id="8"/>
          <p:cNvSpPr/>
          <p:nvPr/>
        </p:nvSpPr>
        <p:spPr>
          <a:xfrm flipH="false" flipV="false" rot="0">
            <a:off x="15893830" y="5310391"/>
            <a:ext cx="4667958" cy="6941201"/>
          </a:xfrm>
          <a:custGeom>
            <a:avLst/>
            <a:gdLst/>
            <a:ahLst/>
            <a:cxnLst/>
            <a:rect r="r" b="b" t="t" l="l"/>
            <a:pathLst>
              <a:path h="6941201" w="4667958">
                <a:moveTo>
                  <a:pt x="0" y="0"/>
                </a:moveTo>
                <a:lnTo>
                  <a:pt x="4667958" y="0"/>
                </a:lnTo>
                <a:lnTo>
                  <a:pt x="4667958" y="6941201"/>
                </a:lnTo>
                <a:lnTo>
                  <a:pt x="0" y="6941201"/>
                </a:lnTo>
                <a:lnTo>
                  <a:pt x="0" y="0"/>
                </a:lnTo>
                <a:close/>
              </a:path>
            </a:pathLst>
          </a:custGeom>
          <a:blipFill>
            <a:blip r:embed="rId8"/>
            <a:stretch>
              <a:fillRect l="0" t="0" r="0" b="0"/>
            </a:stretch>
          </a:blipFill>
        </p:spPr>
      </p:sp>
      <p:sp>
        <p:nvSpPr>
          <p:cNvPr name="Freeform 9" id="9"/>
          <p:cNvSpPr/>
          <p:nvPr/>
        </p:nvSpPr>
        <p:spPr>
          <a:xfrm flipH="false" flipV="false" rot="0">
            <a:off x="-2836415" y="3901001"/>
            <a:ext cx="4656793" cy="5322050"/>
          </a:xfrm>
          <a:custGeom>
            <a:avLst/>
            <a:gdLst/>
            <a:ahLst/>
            <a:cxnLst/>
            <a:rect r="r" b="b" t="t" l="l"/>
            <a:pathLst>
              <a:path h="5322050" w="4656793">
                <a:moveTo>
                  <a:pt x="0" y="0"/>
                </a:moveTo>
                <a:lnTo>
                  <a:pt x="4656793" y="0"/>
                </a:lnTo>
                <a:lnTo>
                  <a:pt x="4656793" y="5322050"/>
                </a:lnTo>
                <a:lnTo>
                  <a:pt x="0" y="5322050"/>
                </a:lnTo>
                <a:lnTo>
                  <a:pt x="0" y="0"/>
                </a:lnTo>
                <a:close/>
              </a:path>
            </a:pathLst>
          </a:custGeom>
          <a:blipFill>
            <a:blip r:embed="rId9"/>
            <a:stretch>
              <a:fillRect l="0" t="0" r="0" b="0"/>
            </a:stretch>
          </a:blipFill>
        </p:spPr>
      </p:sp>
      <p:sp>
        <p:nvSpPr>
          <p:cNvPr name="Freeform 10" id="10"/>
          <p:cNvSpPr/>
          <p:nvPr/>
        </p:nvSpPr>
        <p:spPr>
          <a:xfrm flipH="false" flipV="false" rot="0">
            <a:off x="13631207" y="8338429"/>
            <a:ext cx="4656793" cy="5322050"/>
          </a:xfrm>
          <a:custGeom>
            <a:avLst/>
            <a:gdLst/>
            <a:ahLst/>
            <a:cxnLst/>
            <a:rect r="r" b="b" t="t" l="l"/>
            <a:pathLst>
              <a:path h="5322050" w="4656793">
                <a:moveTo>
                  <a:pt x="0" y="0"/>
                </a:moveTo>
                <a:lnTo>
                  <a:pt x="4656793" y="0"/>
                </a:lnTo>
                <a:lnTo>
                  <a:pt x="4656793" y="5322049"/>
                </a:lnTo>
                <a:lnTo>
                  <a:pt x="0" y="5322049"/>
                </a:lnTo>
                <a:lnTo>
                  <a:pt x="0" y="0"/>
                </a:lnTo>
                <a:close/>
              </a:path>
            </a:pathLst>
          </a:custGeom>
          <a:blipFill>
            <a:blip r:embed="rId9"/>
            <a:stretch>
              <a:fillRect l="0" t="0" r="0" b="0"/>
            </a:stretch>
          </a:blipFill>
        </p:spPr>
      </p:sp>
      <p:sp>
        <p:nvSpPr>
          <p:cNvPr name="Freeform 11" id="11"/>
          <p:cNvSpPr/>
          <p:nvPr/>
        </p:nvSpPr>
        <p:spPr>
          <a:xfrm flipH="false" flipV="false" rot="0">
            <a:off x="5848023" y="-4053683"/>
            <a:ext cx="6591954" cy="5710280"/>
          </a:xfrm>
          <a:custGeom>
            <a:avLst/>
            <a:gdLst/>
            <a:ahLst/>
            <a:cxnLst/>
            <a:rect r="r" b="b" t="t" l="l"/>
            <a:pathLst>
              <a:path h="5710280" w="6591954">
                <a:moveTo>
                  <a:pt x="0" y="0"/>
                </a:moveTo>
                <a:lnTo>
                  <a:pt x="6591954" y="0"/>
                </a:lnTo>
                <a:lnTo>
                  <a:pt x="6591954" y="5710280"/>
                </a:lnTo>
                <a:lnTo>
                  <a:pt x="0" y="5710280"/>
                </a:lnTo>
                <a:lnTo>
                  <a:pt x="0" y="0"/>
                </a:lnTo>
                <a:close/>
              </a:path>
            </a:pathLst>
          </a:custGeom>
          <a:blipFill>
            <a:blip r:embed="rId10"/>
            <a:stretch>
              <a:fillRect l="0" t="0" r="0" b="0"/>
            </a:stretch>
          </a:blipFill>
        </p:spPr>
      </p:sp>
      <p:sp>
        <p:nvSpPr>
          <p:cNvPr name="Freeform 12" id="12"/>
          <p:cNvSpPr/>
          <p:nvPr/>
        </p:nvSpPr>
        <p:spPr>
          <a:xfrm flipH="false" flipV="false" rot="-3194310">
            <a:off x="8409323" y="7829528"/>
            <a:ext cx="6128048" cy="5913567"/>
          </a:xfrm>
          <a:custGeom>
            <a:avLst/>
            <a:gdLst/>
            <a:ahLst/>
            <a:cxnLst/>
            <a:rect r="r" b="b" t="t" l="l"/>
            <a:pathLst>
              <a:path h="5913567" w="6128048">
                <a:moveTo>
                  <a:pt x="0" y="0"/>
                </a:moveTo>
                <a:lnTo>
                  <a:pt x="6128049" y="0"/>
                </a:lnTo>
                <a:lnTo>
                  <a:pt x="6128049" y="5913566"/>
                </a:lnTo>
                <a:lnTo>
                  <a:pt x="0" y="5913566"/>
                </a:lnTo>
                <a:lnTo>
                  <a:pt x="0" y="0"/>
                </a:lnTo>
                <a:close/>
              </a:path>
            </a:pathLst>
          </a:custGeom>
          <a:blipFill>
            <a:blip r:embed="rId11"/>
            <a:stretch>
              <a:fillRect l="0" t="0" r="0" b="0"/>
            </a:stretch>
          </a:blipFill>
        </p:spPr>
      </p:sp>
      <p:sp>
        <p:nvSpPr>
          <p:cNvPr name="Freeform 13" id="13"/>
          <p:cNvSpPr/>
          <p:nvPr/>
        </p:nvSpPr>
        <p:spPr>
          <a:xfrm flipH="false" flipV="false" rot="-10800000">
            <a:off x="1202696" y="9223051"/>
            <a:ext cx="7941304" cy="4030212"/>
          </a:xfrm>
          <a:custGeom>
            <a:avLst/>
            <a:gdLst/>
            <a:ahLst/>
            <a:cxnLst/>
            <a:rect r="r" b="b" t="t" l="l"/>
            <a:pathLst>
              <a:path h="4030212" w="7941304">
                <a:moveTo>
                  <a:pt x="0" y="0"/>
                </a:moveTo>
                <a:lnTo>
                  <a:pt x="7941304" y="0"/>
                </a:lnTo>
                <a:lnTo>
                  <a:pt x="7941304" y="4030212"/>
                </a:lnTo>
                <a:lnTo>
                  <a:pt x="0" y="4030212"/>
                </a:lnTo>
                <a:lnTo>
                  <a:pt x="0" y="0"/>
                </a:lnTo>
                <a:close/>
              </a:path>
            </a:pathLst>
          </a:custGeom>
          <a:blipFill>
            <a:blip r:embed="rId12"/>
            <a:stretch>
              <a:fillRect l="0" t="0" r="0" b="0"/>
            </a:stretch>
          </a:blipFill>
        </p:spPr>
      </p:sp>
      <p:sp>
        <p:nvSpPr>
          <p:cNvPr name="Freeform 14" id="14"/>
          <p:cNvSpPr/>
          <p:nvPr/>
        </p:nvSpPr>
        <p:spPr>
          <a:xfrm flipH="false" flipV="false" rot="-10800000">
            <a:off x="5058632" y="8780991"/>
            <a:ext cx="4085368" cy="5586827"/>
          </a:xfrm>
          <a:custGeom>
            <a:avLst/>
            <a:gdLst/>
            <a:ahLst/>
            <a:cxnLst/>
            <a:rect r="r" b="b" t="t" l="l"/>
            <a:pathLst>
              <a:path h="5586827" w="4085368">
                <a:moveTo>
                  <a:pt x="0" y="0"/>
                </a:moveTo>
                <a:lnTo>
                  <a:pt x="4085368" y="0"/>
                </a:lnTo>
                <a:lnTo>
                  <a:pt x="4085368" y="5586828"/>
                </a:lnTo>
                <a:lnTo>
                  <a:pt x="0" y="5586828"/>
                </a:lnTo>
                <a:lnTo>
                  <a:pt x="0" y="0"/>
                </a:lnTo>
                <a:close/>
              </a:path>
            </a:pathLst>
          </a:custGeom>
          <a:blipFill>
            <a:blip r:embed="rId7"/>
            <a:stretch>
              <a:fillRect l="0" t="0" r="0" b="0"/>
            </a:stretch>
          </a:blipFill>
        </p:spPr>
      </p:sp>
      <p:sp>
        <p:nvSpPr>
          <p:cNvPr name="TextBox 15" id="15"/>
          <p:cNvSpPr txBox="true"/>
          <p:nvPr/>
        </p:nvSpPr>
        <p:spPr>
          <a:xfrm rot="0">
            <a:off x="3303563" y="3475623"/>
            <a:ext cx="11680874" cy="3126203"/>
          </a:xfrm>
          <a:prstGeom prst="rect">
            <a:avLst/>
          </a:prstGeom>
        </p:spPr>
        <p:txBody>
          <a:bodyPr anchor="t" rtlCol="false" tIns="0" lIns="0" bIns="0" rIns="0">
            <a:spAutoFit/>
          </a:bodyPr>
          <a:lstStyle/>
          <a:p>
            <a:pPr algn="ctr">
              <a:lnSpc>
                <a:spcPts val="12115"/>
              </a:lnSpc>
            </a:pPr>
            <a:r>
              <a:rPr lang="en-US" sz="9109" spc="-519">
                <a:solidFill>
                  <a:srgbClr val="494949"/>
                </a:solidFill>
                <a:latin typeface="TAN Pearl"/>
                <a:ea typeface="TAN Pearl"/>
                <a:cs typeface="TAN Pearl"/>
                <a:sym typeface="TAN Pearl"/>
              </a:rPr>
              <a:t>PROPERTY MANAGER </a:t>
            </a:r>
          </a:p>
        </p:txBody>
      </p:sp>
      <p:sp>
        <p:nvSpPr>
          <p:cNvPr name="TextBox 16" id="16"/>
          <p:cNvSpPr txBox="true"/>
          <p:nvPr/>
        </p:nvSpPr>
        <p:spPr>
          <a:xfrm rot="0">
            <a:off x="3303563" y="6670552"/>
            <a:ext cx="11680874" cy="944371"/>
          </a:xfrm>
          <a:prstGeom prst="rect">
            <a:avLst/>
          </a:prstGeom>
        </p:spPr>
        <p:txBody>
          <a:bodyPr anchor="t" rtlCol="false" tIns="0" lIns="0" bIns="0" rIns="0">
            <a:spAutoFit/>
          </a:bodyPr>
          <a:lstStyle/>
          <a:p>
            <a:pPr algn="ctr">
              <a:lnSpc>
                <a:spcPts val="3724"/>
              </a:lnSpc>
            </a:pPr>
            <a:r>
              <a:rPr lang="en-US" sz="2800" spc="-159">
                <a:solidFill>
                  <a:srgbClr val="494949"/>
                </a:solidFill>
                <a:latin typeface="TAN Pearl"/>
                <a:ea typeface="TAN Pearl"/>
                <a:cs typeface="TAN Pearl"/>
                <a:sym typeface="TAN Pearl"/>
              </a:rPr>
              <a:t>Overview of Development, Innovations, and Challenges</a:t>
            </a:r>
          </a:p>
          <a:p>
            <a:pPr algn="ctr">
              <a:lnSpc>
                <a:spcPts val="3724"/>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5EDE6"/>
        </a:solidFill>
      </p:bgPr>
    </p:bg>
    <p:spTree>
      <p:nvGrpSpPr>
        <p:cNvPr id="1" name=""/>
        <p:cNvGrpSpPr/>
        <p:nvPr/>
      </p:nvGrpSpPr>
      <p:grpSpPr>
        <a:xfrm>
          <a:off x="0" y="0"/>
          <a:ext cx="0" cy="0"/>
          <a:chOff x="0" y="0"/>
          <a:chExt cx="0" cy="0"/>
        </a:xfrm>
      </p:grpSpPr>
      <p:sp>
        <p:nvSpPr>
          <p:cNvPr name="Freeform 2" id="2"/>
          <p:cNvSpPr/>
          <p:nvPr/>
        </p:nvSpPr>
        <p:spPr>
          <a:xfrm flipH="false" flipV="false" rot="1171822">
            <a:off x="7853583" y="-1405179"/>
            <a:ext cx="13970515" cy="13097357"/>
          </a:xfrm>
          <a:custGeom>
            <a:avLst/>
            <a:gdLst/>
            <a:ahLst/>
            <a:cxnLst/>
            <a:rect r="r" b="b" t="t" l="l"/>
            <a:pathLst>
              <a:path h="13097357" w="13970515">
                <a:moveTo>
                  <a:pt x="0" y="0"/>
                </a:moveTo>
                <a:lnTo>
                  <a:pt x="13970515" y="0"/>
                </a:lnTo>
                <a:lnTo>
                  <a:pt x="13970515" y="13097358"/>
                </a:lnTo>
                <a:lnTo>
                  <a:pt x="0" y="13097358"/>
                </a:lnTo>
                <a:lnTo>
                  <a:pt x="0" y="0"/>
                </a:lnTo>
                <a:close/>
              </a:path>
            </a:pathLst>
          </a:custGeom>
          <a:blipFill>
            <a:blip r:embed="rId2"/>
            <a:stretch>
              <a:fillRect l="0" t="0" r="0" b="0"/>
            </a:stretch>
          </a:blipFill>
        </p:spPr>
      </p:sp>
      <p:sp>
        <p:nvSpPr>
          <p:cNvPr name="TextBox 3" id="3"/>
          <p:cNvSpPr txBox="true"/>
          <p:nvPr/>
        </p:nvSpPr>
        <p:spPr>
          <a:xfrm rot="0">
            <a:off x="1314450" y="2195753"/>
            <a:ext cx="7707571" cy="1186815"/>
          </a:xfrm>
          <a:prstGeom prst="rect">
            <a:avLst/>
          </a:prstGeom>
        </p:spPr>
        <p:txBody>
          <a:bodyPr anchor="t" rtlCol="false" tIns="0" lIns="0" bIns="0" rIns="0">
            <a:spAutoFit/>
          </a:bodyPr>
          <a:lstStyle/>
          <a:p>
            <a:pPr algn="l">
              <a:lnSpc>
                <a:spcPts val="9030"/>
              </a:lnSpc>
            </a:pPr>
            <a:r>
              <a:rPr lang="en-US" sz="7000" spc="-399">
                <a:solidFill>
                  <a:srgbClr val="494949"/>
                </a:solidFill>
                <a:latin typeface="TAN Pearl"/>
                <a:ea typeface="TAN Pearl"/>
                <a:cs typeface="TAN Pearl"/>
                <a:sym typeface="TAN Pearl"/>
              </a:rPr>
              <a:t>Introduction</a:t>
            </a:r>
          </a:p>
        </p:txBody>
      </p:sp>
      <p:sp>
        <p:nvSpPr>
          <p:cNvPr name="TextBox 4" id="4"/>
          <p:cNvSpPr txBox="true"/>
          <p:nvPr/>
        </p:nvSpPr>
        <p:spPr>
          <a:xfrm rot="0">
            <a:off x="1314450" y="4736542"/>
            <a:ext cx="7707571" cy="2586990"/>
          </a:xfrm>
          <a:prstGeom prst="rect">
            <a:avLst/>
          </a:prstGeom>
        </p:spPr>
        <p:txBody>
          <a:bodyPr anchor="t" rtlCol="false" tIns="0" lIns="0" bIns="0" rIns="0">
            <a:spAutoFit/>
          </a:bodyPr>
          <a:lstStyle/>
          <a:p>
            <a:pPr algn="l" marL="0" indent="0" lvl="0">
              <a:lnSpc>
                <a:spcPts val="2969"/>
              </a:lnSpc>
              <a:spcBef>
                <a:spcPct val="0"/>
              </a:spcBef>
            </a:pPr>
            <a:r>
              <a:rPr lang="en-US" sz="2199" spc="131">
                <a:solidFill>
                  <a:srgbClr val="494949"/>
                </a:solidFill>
                <a:latin typeface="Montserrat"/>
                <a:ea typeface="Montserrat"/>
                <a:cs typeface="Montserrat"/>
                <a:sym typeface="Montserrat"/>
              </a:rPr>
              <a:t>The Property Manager System is built to help manage different types of properties, like apartments and houses, along with their leases and tenants. The goal of the system is to make property management simpler by offering easy tools for tracking leases, handling pets, and managing addresses.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5EDE6"/>
        </a:solidFill>
      </p:bgPr>
    </p:bg>
    <p:spTree>
      <p:nvGrpSpPr>
        <p:cNvPr id="1" name=""/>
        <p:cNvGrpSpPr/>
        <p:nvPr/>
      </p:nvGrpSpPr>
      <p:grpSpPr>
        <a:xfrm>
          <a:off x="0" y="0"/>
          <a:ext cx="0" cy="0"/>
          <a:chOff x="0" y="0"/>
          <a:chExt cx="0" cy="0"/>
        </a:xfrm>
      </p:grpSpPr>
      <p:sp>
        <p:nvSpPr>
          <p:cNvPr name="AutoShape 2" id="2"/>
          <p:cNvSpPr/>
          <p:nvPr/>
        </p:nvSpPr>
        <p:spPr>
          <a:xfrm>
            <a:off x="-886757" y="4785930"/>
            <a:ext cx="20061513" cy="0"/>
          </a:xfrm>
          <a:prstGeom prst="line">
            <a:avLst/>
          </a:prstGeom>
          <a:ln cap="flat" w="28575">
            <a:solidFill>
              <a:srgbClr val="494949"/>
            </a:solidFill>
            <a:prstDash val="solid"/>
            <a:headEnd type="none" len="sm" w="sm"/>
            <a:tailEnd type="none" len="sm" w="sm"/>
          </a:ln>
        </p:spPr>
      </p:sp>
      <p:grpSp>
        <p:nvGrpSpPr>
          <p:cNvPr name="Group 3" id="3"/>
          <p:cNvGrpSpPr/>
          <p:nvPr/>
        </p:nvGrpSpPr>
        <p:grpSpPr>
          <a:xfrm rot="0">
            <a:off x="5930165" y="4534902"/>
            <a:ext cx="502056" cy="50205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lnTo>
                    <a:pt x="540616" y="82374"/>
                  </a:lnTo>
                  <a:lnTo>
                    <a:pt x="693768" y="119032"/>
                  </a:lnTo>
                  <a:lnTo>
                    <a:pt x="730427" y="272184"/>
                  </a:lnTo>
                  <a:lnTo>
                    <a:pt x="812800" y="406400"/>
                  </a:lnTo>
                  <a:lnTo>
                    <a:pt x="730427" y="540616"/>
                  </a:lnTo>
                  <a:lnTo>
                    <a:pt x="693768" y="693768"/>
                  </a:lnTo>
                  <a:lnTo>
                    <a:pt x="540616" y="730427"/>
                  </a:lnTo>
                  <a:lnTo>
                    <a:pt x="406400" y="812800"/>
                  </a:lnTo>
                  <a:lnTo>
                    <a:pt x="272184" y="730427"/>
                  </a:lnTo>
                  <a:lnTo>
                    <a:pt x="119032" y="693768"/>
                  </a:lnTo>
                  <a:lnTo>
                    <a:pt x="82374" y="540616"/>
                  </a:lnTo>
                  <a:lnTo>
                    <a:pt x="0" y="406400"/>
                  </a:lnTo>
                  <a:lnTo>
                    <a:pt x="82374" y="272184"/>
                  </a:lnTo>
                  <a:lnTo>
                    <a:pt x="119032" y="119032"/>
                  </a:lnTo>
                  <a:lnTo>
                    <a:pt x="272184" y="82374"/>
                  </a:lnTo>
                  <a:lnTo>
                    <a:pt x="406400" y="0"/>
                  </a:lnTo>
                  <a:close/>
                </a:path>
              </a:pathLst>
            </a:custGeom>
            <a:solidFill>
              <a:srgbClr val="494949"/>
            </a:solidFill>
            <a:ln cap="sq">
              <a:noFill/>
              <a:prstDash val="solid"/>
              <a:miter/>
            </a:ln>
          </p:spPr>
        </p:sp>
        <p:sp>
          <p:nvSpPr>
            <p:cNvPr name="TextBox 5" id="5"/>
            <p:cNvSpPr txBox="true"/>
            <p:nvPr/>
          </p:nvSpPr>
          <p:spPr>
            <a:xfrm>
              <a:off x="139700" y="177800"/>
              <a:ext cx="533400" cy="495300"/>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6" id="6"/>
          <p:cNvGrpSpPr/>
          <p:nvPr/>
        </p:nvGrpSpPr>
        <p:grpSpPr>
          <a:xfrm rot="0">
            <a:off x="2227066" y="4534902"/>
            <a:ext cx="502056" cy="50205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lnTo>
                    <a:pt x="540616" y="82374"/>
                  </a:lnTo>
                  <a:lnTo>
                    <a:pt x="693768" y="119032"/>
                  </a:lnTo>
                  <a:lnTo>
                    <a:pt x="730427" y="272184"/>
                  </a:lnTo>
                  <a:lnTo>
                    <a:pt x="812800" y="406400"/>
                  </a:lnTo>
                  <a:lnTo>
                    <a:pt x="730427" y="540616"/>
                  </a:lnTo>
                  <a:lnTo>
                    <a:pt x="693768" y="693768"/>
                  </a:lnTo>
                  <a:lnTo>
                    <a:pt x="540616" y="730427"/>
                  </a:lnTo>
                  <a:lnTo>
                    <a:pt x="406400" y="812800"/>
                  </a:lnTo>
                  <a:lnTo>
                    <a:pt x="272184" y="730427"/>
                  </a:lnTo>
                  <a:lnTo>
                    <a:pt x="119032" y="693768"/>
                  </a:lnTo>
                  <a:lnTo>
                    <a:pt x="82374" y="540616"/>
                  </a:lnTo>
                  <a:lnTo>
                    <a:pt x="0" y="406400"/>
                  </a:lnTo>
                  <a:lnTo>
                    <a:pt x="82374" y="272184"/>
                  </a:lnTo>
                  <a:lnTo>
                    <a:pt x="119032" y="119032"/>
                  </a:lnTo>
                  <a:lnTo>
                    <a:pt x="272184" y="82374"/>
                  </a:lnTo>
                  <a:lnTo>
                    <a:pt x="406400" y="0"/>
                  </a:lnTo>
                  <a:close/>
                </a:path>
              </a:pathLst>
            </a:custGeom>
            <a:solidFill>
              <a:srgbClr val="494949"/>
            </a:solidFill>
          </p:spPr>
        </p:sp>
        <p:sp>
          <p:nvSpPr>
            <p:cNvPr name="TextBox 8" id="8"/>
            <p:cNvSpPr txBox="true"/>
            <p:nvPr/>
          </p:nvSpPr>
          <p:spPr>
            <a:xfrm>
              <a:off x="139700" y="177800"/>
              <a:ext cx="533400" cy="495300"/>
            </a:xfrm>
            <a:prstGeom prst="rect">
              <a:avLst/>
            </a:prstGeom>
          </p:spPr>
          <p:txBody>
            <a:bodyPr anchor="ctr" rtlCol="false" tIns="50800" lIns="50800" bIns="50800" rIns="50800"/>
            <a:lstStyle/>
            <a:p>
              <a:pPr algn="ctr">
                <a:lnSpc>
                  <a:spcPts val="2266"/>
                </a:lnSpc>
              </a:pPr>
            </a:p>
          </p:txBody>
        </p:sp>
      </p:grpSp>
      <p:grpSp>
        <p:nvGrpSpPr>
          <p:cNvPr name="Group 9" id="9"/>
          <p:cNvGrpSpPr/>
          <p:nvPr/>
        </p:nvGrpSpPr>
        <p:grpSpPr>
          <a:xfrm rot="0">
            <a:off x="9653627" y="4534902"/>
            <a:ext cx="502056" cy="50205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lnTo>
                    <a:pt x="540616" y="82374"/>
                  </a:lnTo>
                  <a:lnTo>
                    <a:pt x="693768" y="119032"/>
                  </a:lnTo>
                  <a:lnTo>
                    <a:pt x="730427" y="272184"/>
                  </a:lnTo>
                  <a:lnTo>
                    <a:pt x="812800" y="406400"/>
                  </a:lnTo>
                  <a:lnTo>
                    <a:pt x="730427" y="540616"/>
                  </a:lnTo>
                  <a:lnTo>
                    <a:pt x="693768" y="693768"/>
                  </a:lnTo>
                  <a:lnTo>
                    <a:pt x="540616" y="730427"/>
                  </a:lnTo>
                  <a:lnTo>
                    <a:pt x="406400" y="812800"/>
                  </a:lnTo>
                  <a:lnTo>
                    <a:pt x="272184" y="730427"/>
                  </a:lnTo>
                  <a:lnTo>
                    <a:pt x="119032" y="693768"/>
                  </a:lnTo>
                  <a:lnTo>
                    <a:pt x="82374" y="540616"/>
                  </a:lnTo>
                  <a:lnTo>
                    <a:pt x="0" y="406400"/>
                  </a:lnTo>
                  <a:lnTo>
                    <a:pt x="82374" y="272184"/>
                  </a:lnTo>
                  <a:lnTo>
                    <a:pt x="119032" y="119032"/>
                  </a:lnTo>
                  <a:lnTo>
                    <a:pt x="272184" y="82374"/>
                  </a:lnTo>
                  <a:lnTo>
                    <a:pt x="406400" y="0"/>
                  </a:lnTo>
                  <a:close/>
                </a:path>
              </a:pathLst>
            </a:custGeom>
            <a:solidFill>
              <a:srgbClr val="494949"/>
            </a:solidFill>
            <a:ln cap="sq">
              <a:noFill/>
              <a:prstDash val="solid"/>
              <a:miter/>
            </a:ln>
          </p:spPr>
        </p:sp>
        <p:sp>
          <p:nvSpPr>
            <p:cNvPr name="TextBox 11" id="11"/>
            <p:cNvSpPr txBox="true"/>
            <p:nvPr/>
          </p:nvSpPr>
          <p:spPr>
            <a:xfrm>
              <a:off x="139700" y="177800"/>
              <a:ext cx="533400" cy="495300"/>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2" id="12"/>
          <p:cNvGrpSpPr/>
          <p:nvPr/>
        </p:nvGrpSpPr>
        <p:grpSpPr>
          <a:xfrm rot="0">
            <a:off x="13396139" y="4534902"/>
            <a:ext cx="502056" cy="50205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lnTo>
                    <a:pt x="540616" y="82374"/>
                  </a:lnTo>
                  <a:lnTo>
                    <a:pt x="693768" y="119032"/>
                  </a:lnTo>
                  <a:lnTo>
                    <a:pt x="730427" y="272184"/>
                  </a:lnTo>
                  <a:lnTo>
                    <a:pt x="812800" y="406400"/>
                  </a:lnTo>
                  <a:lnTo>
                    <a:pt x="730427" y="540616"/>
                  </a:lnTo>
                  <a:lnTo>
                    <a:pt x="693768" y="693768"/>
                  </a:lnTo>
                  <a:lnTo>
                    <a:pt x="540616" y="730427"/>
                  </a:lnTo>
                  <a:lnTo>
                    <a:pt x="406400" y="812800"/>
                  </a:lnTo>
                  <a:lnTo>
                    <a:pt x="272184" y="730427"/>
                  </a:lnTo>
                  <a:lnTo>
                    <a:pt x="119032" y="693768"/>
                  </a:lnTo>
                  <a:lnTo>
                    <a:pt x="82374" y="540616"/>
                  </a:lnTo>
                  <a:lnTo>
                    <a:pt x="0" y="406400"/>
                  </a:lnTo>
                  <a:lnTo>
                    <a:pt x="82374" y="272184"/>
                  </a:lnTo>
                  <a:lnTo>
                    <a:pt x="119032" y="119032"/>
                  </a:lnTo>
                  <a:lnTo>
                    <a:pt x="272184" y="82374"/>
                  </a:lnTo>
                  <a:lnTo>
                    <a:pt x="406400" y="0"/>
                  </a:lnTo>
                  <a:close/>
                </a:path>
              </a:pathLst>
            </a:custGeom>
            <a:solidFill>
              <a:srgbClr val="494949"/>
            </a:solidFill>
            <a:ln cap="sq">
              <a:noFill/>
              <a:prstDash val="solid"/>
              <a:miter/>
            </a:ln>
          </p:spPr>
        </p:sp>
        <p:sp>
          <p:nvSpPr>
            <p:cNvPr name="TextBox 14" id="14"/>
            <p:cNvSpPr txBox="true"/>
            <p:nvPr/>
          </p:nvSpPr>
          <p:spPr>
            <a:xfrm>
              <a:off x="139700" y="177800"/>
              <a:ext cx="533400" cy="495300"/>
            </a:xfrm>
            <a:prstGeom prst="rect">
              <a:avLst/>
            </a:prstGeom>
          </p:spPr>
          <p:txBody>
            <a:bodyPr anchor="ctr" rtlCol="false" tIns="50800" lIns="50800" bIns="50800" rIns="50800"/>
            <a:lstStyle/>
            <a:p>
              <a:pPr algn="ctr" marL="0" indent="0" lvl="0">
                <a:lnSpc>
                  <a:spcPts val="2266"/>
                </a:lnSpc>
                <a:spcBef>
                  <a:spcPct val="0"/>
                </a:spcBef>
              </a:pPr>
            </a:p>
          </p:txBody>
        </p:sp>
      </p:grpSp>
      <p:sp>
        <p:nvSpPr>
          <p:cNvPr name="Freeform 15" id="15"/>
          <p:cNvSpPr/>
          <p:nvPr/>
        </p:nvSpPr>
        <p:spPr>
          <a:xfrm flipH="false" flipV="false" rot="2451906">
            <a:off x="-1305279" y="-3069758"/>
            <a:ext cx="4667958" cy="6941201"/>
          </a:xfrm>
          <a:custGeom>
            <a:avLst/>
            <a:gdLst/>
            <a:ahLst/>
            <a:cxnLst/>
            <a:rect r="r" b="b" t="t" l="l"/>
            <a:pathLst>
              <a:path h="6941201" w="4667958">
                <a:moveTo>
                  <a:pt x="0" y="0"/>
                </a:moveTo>
                <a:lnTo>
                  <a:pt x="4667958" y="0"/>
                </a:lnTo>
                <a:lnTo>
                  <a:pt x="4667958" y="6941201"/>
                </a:lnTo>
                <a:lnTo>
                  <a:pt x="0" y="6941201"/>
                </a:lnTo>
                <a:lnTo>
                  <a:pt x="0" y="0"/>
                </a:lnTo>
                <a:close/>
              </a:path>
            </a:pathLst>
          </a:custGeom>
          <a:blipFill>
            <a:blip r:embed="rId2"/>
            <a:stretch>
              <a:fillRect l="0" t="0" r="0" b="0"/>
            </a:stretch>
          </a:blipFill>
        </p:spPr>
      </p:sp>
      <p:sp>
        <p:nvSpPr>
          <p:cNvPr name="Freeform 16" id="16"/>
          <p:cNvSpPr/>
          <p:nvPr/>
        </p:nvSpPr>
        <p:spPr>
          <a:xfrm flipH="false" flipV="false" rot="-5916672">
            <a:off x="15200433" y="6753364"/>
            <a:ext cx="5059689" cy="5741491"/>
          </a:xfrm>
          <a:custGeom>
            <a:avLst/>
            <a:gdLst/>
            <a:ahLst/>
            <a:cxnLst/>
            <a:rect r="r" b="b" t="t" l="l"/>
            <a:pathLst>
              <a:path h="5741491" w="5059689">
                <a:moveTo>
                  <a:pt x="0" y="0"/>
                </a:moveTo>
                <a:lnTo>
                  <a:pt x="5059689" y="0"/>
                </a:lnTo>
                <a:lnTo>
                  <a:pt x="5059689" y="5741491"/>
                </a:lnTo>
                <a:lnTo>
                  <a:pt x="0" y="5741491"/>
                </a:lnTo>
                <a:lnTo>
                  <a:pt x="0" y="0"/>
                </a:lnTo>
                <a:close/>
              </a:path>
            </a:pathLst>
          </a:custGeom>
          <a:blipFill>
            <a:blip r:embed="rId3"/>
            <a:stretch>
              <a:fillRect l="0" t="0" r="0" b="0"/>
            </a:stretch>
          </a:blipFill>
        </p:spPr>
      </p:sp>
      <p:sp>
        <p:nvSpPr>
          <p:cNvPr name="TextBox 17" id="17"/>
          <p:cNvSpPr txBox="true"/>
          <p:nvPr/>
        </p:nvSpPr>
        <p:spPr>
          <a:xfrm rot="0">
            <a:off x="1980736" y="1519287"/>
            <a:ext cx="14326529" cy="2329815"/>
          </a:xfrm>
          <a:prstGeom prst="rect">
            <a:avLst/>
          </a:prstGeom>
        </p:spPr>
        <p:txBody>
          <a:bodyPr anchor="t" rtlCol="false" tIns="0" lIns="0" bIns="0" rIns="0">
            <a:spAutoFit/>
          </a:bodyPr>
          <a:lstStyle/>
          <a:p>
            <a:pPr algn="ctr">
              <a:lnSpc>
                <a:spcPts val="9030"/>
              </a:lnSpc>
            </a:pPr>
            <a:r>
              <a:rPr lang="en-US" sz="7000" spc="-399">
                <a:solidFill>
                  <a:srgbClr val="494949"/>
                </a:solidFill>
                <a:latin typeface="TAN Pearl"/>
                <a:ea typeface="TAN Pearl"/>
                <a:cs typeface="TAN Pearl"/>
                <a:sym typeface="TAN Pearl"/>
              </a:rPr>
              <a:t>Project Development Process</a:t>
            </a:r>
          </a:p>
        </p:txBody>
      </p:sp>
      <p:sp>
        <p:nvSpPr>
          <p:cNvPr name="TextBox 18" id="18"/>
          <p:cNvSpPr txBox="true"/>
          <p:nvPr/>
        </p:nvSpPr>
        <p:spPr>
          <a:xfrm rot="0">
            <a:off x="2227066" y="5336554"/>
            <a:ext cx="2197323" cy="669926"/>
          </a:xfrm>
          <a:prstGeom prst="rect">
            <a:avLst/>
          </a:prstGeom>
        </p:spPr>
        <p:txBody>
          <a:bodyPr anchor="t" rtlCol="false" tIns="0" lIns="0" bIns="0" rIns="0">
            <a:spAutoFit/>
          </a:bodyPr>
          <a:lstStyle/>
          <a:p>
            <a:pPr algn="l">
              <a:lnSpc>
                <a:spcPts val="5150"/>
              </a:lnSpc>
            </a:pPr>
            <a:r>
              <a:rPr lang="en-US" sz="5000" b="true">
                <a:solidFill>
                  <a:srgbClr val="494949"/>
                </a:solidFill>
                <a:latin typeface="Montserrat Semi-Bold"/>
                <a:ea typeface="Montserrat Semi-Bold"/>
                <a:cs typeface="Montserrat Semi-Bold"/>
                <a:sym typeface="Montserrat Semi-Bold"/>
              </a:rPr>
              <a:t>Lab 2</a:t>
            </a:r>
          </a:p>
        </p:txBody>
      </p:sp>
      <p:sp>
        <p:nvSpPr>
          <p:cNvPr name="TextBox 19" id="19"/>
          <p:cNvSpPr txBox="true"/>
          <p:nvPr/>
        </p:nvSpPr>
        <p:spPr>
          <a:xfrm rot="0">
            <a:off x="5948468" y="5336554"/>
            <a:ext cx="2197323" cy="669926"/>
          </a:xfrm>
          <a:prstGeom prst="rect">
            <a:avLst/>
          </a:prstGeom>
        </p:spPr>
        <p:txBody>
          <a:bodyPr anchor="t" rtlCol="false" tIns="0" lIns="0" bIns="0" rIns="0">
            <a:spAutoFit/>
          </a:bodyPr>
          <a:lstStyle/>
          <a:p>
            <a:pPr algn="l">
              <a:lnSpc>
                <a:spcPts val="5150"/>
              </a:lnSpc>
            </a:pPr>
            <a:r>
              <a:rPr lang="en-US" sz="5000" b="true">
                <a:solidFill>
                  <a:srgbClr val="494949"/>
                </a:solidFill>
                <a:latin typeface="Montserrat Semi-Bold"/>
                <a:ea typeface="Montserrat Semi-Bold"/>
                <a:cs typeface="Montserrat Semi-Bold"/>
                <a:sym typeface="Montserrat Semi-Bold"/>
              </a:rPr>
              <a:t>Lab 3</a:t>
            </a:r>
          </a:p>
        </p:txBody>
      </p:sp>
      <p:sp>
        <p:nvSpPr>
          <p:cNvPr name="TextBox 20" id="20"/>
          <p:cNvSpPr txBox="true"/>
          <p:nvPr/>
        </p:nvSpPr>
        <p:spPr>
          <a:xfrm rot="0">
            <a:off x="2227066" y="6149354"/>
            <a:ext cx="2646492" cy="3880485"/>
          </a:xfrm>
          <a:prstGeom prst="rect">
            <a:avLst/>
          </a:prstGeom>
        </p:spPr>
        <p:txBody>
          <a:bodyPr anchor="t" rtlCol="false" tIns="0" lIns="0" bIns="0" rIns="0">
            <a:spAutoFit/>
          </a:bodyPr>
          <a:lstStyle/>
          <a:p>
            <a:pPr algn="l">
              <a:lnSpc>
                <a:spcPts val="3120"/>
              </a:lnSpc>
            </a:pPr>
            <a:r>
              <a:rPr lang="en-US" sz="2000" b="true">
                <a:solidFill>
                  <a:srgbClr val="494949"/>
                </a:solidFill>
                <a:latin typeface="Montserrat Bold"/>
                <a:ea typeface="Montserrat Bold"/>
                <a:cs typeface="Montserrat Bold"/>
                <a:sym typeface="Montserrat Bold"/>
              </a:rPr>
              <a:t>Classes:</a:t>
            </a:r>
          </a:p>
          <a:p>
            <a:pPr algn="l">
              <a:lnSpc>
                <a:spcPts val="3120"/>
              </a:lnSpc>
            </a:pPr>
            <a:r>
              <a:rPr lang="en-US" sz="2000" b="true">
                <a:solidFill>
                  <a:srgbClr val="494949"/>
                </a:solidFill>
                <a:latin typeface="Montserrat Bold"/>
                <a:ea typeface="Montserrat Bold"/>
                <a:cs typeface="Montserrat Bold"/>
                <a:sym typeface="Montserrat Bold"/>
              </a:rPr>
              <a:t>A </a:t>
            </a:r>
            <a:r>
              <a:rPr lang="en-US" sz="2000" b="true">
                <a:solidFill>
                  <a:srgbClr val="494949"/>
                </a:solidFill>
                <a:latin typeface="Montserrat Medium"/>
                <a:ea typeface="Montserrat Medium"/>
                <a:cs typeface="Montserrat Medium"/>
                <a:sym typeface="Montserrat Medium"/>
              </a:rPr>
              <a:t>-&gt; Person</a:t>
            </a:r>
          </a:p>
          <a:p>
            <a:pPr algn="l">
              <a:lnSpc>
                <a:spcPts val="3120"/>
              </a:lnSpc>
            </a:pPr>
            <a:r>
              <a:rPr lang="en-US" sz="2000" b="true">
                <a:solidFill>
                  <a:srgbClr val="494949"/>
                </a:solidFill>
                <a:latin typeface="Montserrat Bold"/>
                <a:ea typeface="Montserrat Bold"/>
                <a:cs typeface="Montserrat Bold"/>
                <a:sym typeface="Montserrat Bold"/>
              </a:rPr>
              <a:t>B </a:t>
            </a:r>
            <a:r>
              <a:rPr lang="en-US" sz="2000" b="true">
                <a:solidFill>
                  <a:srgbClr val="494949"/>
                </a:solidFill>
                <a:latin typeface="Montserrat Medium"/>
                <a:ea typeface="Montserrat Medium"/>
                <a:cs typeface="Montserrat Medium"/>
                <a:sym typeface="Montserrat Medium"/>
              </a:rPr>
              <a:t>-&gt; House</a:t>
            </a:r>
          </a:p>
          <a:p>
            <a:pPr algn="l">
              <a:lnSpc>
                <a:spcPts val="3120"/>
              </a:lnSpc>
            </a:pPr>
            <a:r>
              <a:rPr lang="en-US" sz="2000" b="true">
                <a:solidFill>
                  <a:srgbClr val="494949"/>
                </a:solidFill>
                <a:latin typeface="Montserrat Bold"/>
                <a:ea typeface="Montserrat Bold"/>
                <a:cs typeface="Montserrat Bold"/>
                <a:sym typeface="Montserrat Bold"/>
              </a:rPr>
              <a:t>C</a:t>
            </a:r>
            <a:r>
              <a:rPr lang="en-US" sz="2000" b="true">
                <a:solidFill>
                  <a:srgbClr val="494949"/>
                </a:solidFill>
                <a:latin typeface="Montserrat Medium"/>
                <a:ea typeface="Montserrat Medium"/>
                <a:cs typeface="Montserrat Medium"/>
                <a:sym typeface="Montserrat Medium"/>
              </a:rPr>
              <a:t> -&gt;Pet</a:t>
            </a:r>
          </a:p>
          <a:p>
            <a:pPr algn="l">
              <a:lnSpc>
                <a:spcPts val="3120"/>
              </a:lnSpc>
            </a:pPr>
          </a:p>
          <a:p>
            <a:pPr algn="l">
              <a:lnSpc>
                <a:spcPts val="3120"/>
              </a:lnSpc>
            </a:pPr>
            <a:r>
              <a:rPr lang="en-US" sz="2000" b="true">
                <a:solidFill>
                  <a:srgbClr val="494949"/>
                </a:solidFill>
                <a:latin typeface="Montserrat Bold"/>
                <a:ea typeface="Montserrat Bold"/>
                <a:cs typeface="Montserrat Bold"/>
                <a:sym typeface="Montserrat Bold"/>
              </a:rPr>
              <a:t>2 functions</a:t>
            </a:r>
            <a:r>
              <a:rPr lang="en-US" sz="2000" b="true">
                <a:solidFill>
                  <a:srgbClr val="494949"/>
                </a:solidFill>
                <a:latin typeface="Montserrat Medium"/>
                <a:ea typeface="Montserrat Medium"/>
                <a:cs typeface="Montserrat Medium"/>
                <a:sym typeface="Montserrat Medium"/>
              </a:rPr>
              <a:t> and </a:t>
            </a:r>
            <a:r>
              <a:rPr lang="en-US" sz="2000" b="true">
                <a:solidFill>
                  <a:srgbClr val="494949"/>
                </a:solidFill>
                <a:latin typeface="Montserrat Bold"/>
                <a:ea typeface="Montserrat Bold"/>
                <a:cs typeface="Montserrat Bold"/>
                <a:sym typeface="Montserrat Bold"/>
              </a:rPr>
              <a:t>args</a:t>
            </a:r>
            <a:r>
              <a:rPr lang="en-US" sz="2000" b="true">
                <a:solidFill>
                  <a:srgbClr val="494949"/>
                </a:solidFill>
                <a:latin typeface="Montserrat Medium"/>
                <a:ea typeface="Montserrat Medium"/>
                <a:cs typeface="Montserrat Medium"/>
                <a:sym typeface="Montserrat Medium"/>
              </a:rPr>
              <a:t> to run them.</a:t>
            </a:r>
          </a:p>
          <a:p>
            <a:pPr algn="l">
              <a:lnSpc>
                <a:spcPts val="3120"/>
              </a:lnSpc>
            </a:pPr>
          </a:p>
          <a:p>
            <a:pPr algn="l">
              <a:lnSpc>
                <a:spcPts val="3120"/>
              </a:lnSpc>
            </a:pPr>
          </a:p>
          <a:p>
            <a:pPr algn="l">
              <a:lnSpc>
                <a:spcPts val="3120"/>
              </a:lnSpc>
            </a:pPr>
          </a:p>
        </p:txBody>
      </p:sp>
      <p:sp>
        <p:nvSpPr>
          <p:cNvPr name="TextBox 21" id="21"/>
          <p:cNvSpPr txBox="true"/>
          <p:nvPr/>
        </p:nvSpPr>
        <p:spPr>
          <a:xfrm rot="0">
            <a:off x="5948468" y="6149354"/>
            <a:ext cx="2484393" cy="3489960"/>
          </a:xfrm>
          <a:prstGeom prst="rect">
            <a:avLst/>
          </a:prstGeom>
        </p:spPr>
        <p:txBody>
          <a:bodyPr anchor="t" rtlCol="false" tIns="0" lIns="0" bIns="0" rIns="0">
            <a:spAutoFit/>
          </a:bodyPr>
          <a:lstStyle/>
          <a:p>
            <a:pPr algn="l">
              <a:lnSpc>
                <a:spcPts val="3120"/>
              </a:lnSpc>
            </a:pPr>
            <a:r>
              <a:rPr lang="en-US" sz="2000" b="true">
                <a:solidFill>
                  <a:srgbClr val="494949"/>
                </a:solidFill>
                <a:latin typeface="Montserrat Bold"/>
                <a:ea typeface="Montserrat Bold"/>
                <a:cs typeface="Montserrat Bold"/>
                <a:sym typeface="Montserrat Bold"/>
              </a:rPr>
              <a:t>Classes:</a:t>
            </a:r>
          </a:p>
          <a:p>
            <a:pPr algn="l">
              <a:lnSpc>
                <a:spcPts val="3120"/>
              </a:lnSpc>
            </a:pPr>
            <a:r>
              <a:rPr lang="en-US" sz="2000" b="true">
                <a:solidFill>
                  <a:srgbClr val="494949"/>
                </a:solidFill>
                <a:latin typeface="Montserrat Bold"/>
                <a:ea typeface="Montserrat Bold"/>
                <a:cs typeface="Montserrat Bold"/>
                <a:sym typeface="Montserrat Bold"/>
              </a:rPr>
              <a:t>D</a:t>
            </a:r>
            <a:r>
              <a:rPr lang="en-US" sz="2000" b="true">
                <a:solidFill>
                  <a:srgbClr val="494949"/>
                </a:solidFill>
                <a:latin typeface="Montserrat Bold"/>
                <a:ea typeface="Montserrat Bold"/>
                <a:cs typeface="Montserrat Bold"/>
                <a:sym typeface="Montserrat Bold"/>
              </a:rPr>
              <a:t> </a:t>
            </a:r>
            <a:r>
              <a:rPr lang="en-US" sz="2000" b="true">
                <a:solidFill>
                  <a:srgbClr val="494949"/>
                </a:solidFill>
                <a:latin typeface="Montserrat Medium"/>
                <a:ea typeface="Montserrat Medium"/>
                <a:cs typeface="Montserrat Medium"/>
                <a:sym typeface="Montserrat Medium"/>
              </a:rPr>
              <a:t>-&gt; Lease</a:t>
            </a:r>
          </a:p>
          <a:p>
            <a:pPr algn="l">
              <a:lnSpc>
                <a:spcPts val="3120"/>
              </a:lnSpc>
            </a:pPr>
            <a:r>
              <a:rPr lang="en-US" sz="2000" b="true">
                <a:solidFill>
                  <a:srgbClr val="494949"/>
                </a:solidFill>
                <a:latin typeface="Montserrat Bold"/>
                <a:ea typeface="Montserrat Bold"/>
                <a:cs typeface="Montserrat Bold"/>
                <a:sym typeface="Montserrat Bold"/>
              </a:rPr>
              <a:t>E</a:t>
            </a:r>
            <a:r>
              <a:rPr lang="en-US" sz="2000" b="true">
                <a:solidFill>
                  <a:srgbClr val="494949"/>
                </a:solidFill>
                <a:latin typeface="Montserrat Medium"/>
                <a:ea typeface="Montserrat Medium"/>
                <a:cs typeface="Montserrat Medium"/>
                <a:sym typeface="Montserrat Medium"/>
              </a:rPr>
              <a:t> -&gt; Apartment</a:t>
            </a:r>
          </a:p>
          <a:p>
            <a:pPr algn="l">
              <a:lnSpc>
                <a:spcPts val="3120"/>
              </a:lnSpc>
            </a:pPr>
          </a:p>
          <a:p>
            <a:pPr algn="l">
              <a:lnSpc>
                <a:spcPts val="3120"/>
              </a:lnSpc>
            </a:pPr>
            <a:r>
              <a:rPr lang="en-US" sz="2000" b="true">
                <a:solidFill>
                  <a:srgbClr val="494949"/>
                </a:solidFill>
                <a:latin typeface="Montserrat Bold"/>
                <a:ea typeface="Montserrat Bold"/>
                <a:cs typeface="Montserrat Bold"/>
                <a:sym typeface="Montserrat Bold"/>
              </a:rPr>
              <a:t>Interfaces:</a:t>
            </a:r>
          </a:p>
          <a:p>
            <a:pPr algn="l">
              <a:lnSpc>
                <a:spcPts val="3120"/>
              </a:lnSpc>
            </a:pPr>
            <a:r>
              <a:rPr lang="en-US" sz="2000" b="true">
                <a:solidFill>
                  <a:srgbClr val="494949"/>
                </a:solidFill>
                <a:latin typeface="Montserrat Bold"/>
                <a:ea typeface="Montserrat Bold"/>
                <a:cs typeface="Montserrat Bold"/>
                <a:sym typeface="Montserrat Bold"/>
              </a:rPr>
              <a:t>I</a:t>
            </a:r>
            <a:r>
              <a:rPr lang="en-US" sz="2000">
                <a:solidFill>
                  <a:srgbClr val="494949"/>
                </a:solidFill>
                <a:latin typeface="Montserrat"/>
                <a:ea typeface="Montserrat"/>
                <a:cs typeface="Montserrat"/>
                <a:sym typeface="Montserrat"/>
              </a:rPr>
              <a:t> </a:t>
            </a:r>
            <a:r>
              <a:rPr lang="en-US" sz="2000" b="true">
                <a:solidFill>
                  <a:srgbClr val="494949"/>
                </a:solidFill>
                <a:latin typeface="Montserrat Medium"/>
                <a:ea typeface="Montserrat Medium"/>
                <a:cs typeface="Montserrat Medium"/>
                <a:sym typeface="Montserrat Medium"/>
              </a:rPr>
              <a:t>-&gt; Iproperty (E,B)</a:t>
            </a:r>
          </a:p>
          <a:p>
            <a:pPr algn="l">
              <a:lnSpc>
                <a:spcPts val="3120"/>
              </a:lnSpc>
            </a:pPr>
            <a:r>
              <a:rPr lang="en-US" sz="2000" b="true">
                <a:solidFill>
                  <a:srgbClr val="494949"/>
                </a:solidFill>
                <a:latin typeface="Montserrat Bold"/>
                <a:ea typeface="Montserrat Bold"/>
                <a:cs typeface="Montserrat Bold"/>
                <a:sym typeface="Montserrat Bold"/>
              </a:rPr>
              <a:t>J</a:t>
            </a:r>
            <a:r>
              <a:rPr lang="en-US" sz="2000" b="true">
                <a:solidFill>
                  <a:srgbClr val="494949"/>
                </a:solidFill>
                <a:latin typeface="Montserrat Medium"/>
                <a:ea typeface="Montserrat Medium"/>
                <a:cs typeface="Montserrat Medium"/>
                <a:sym typeface="Montserrat Medium"/>
              </a:rPr>
              <a:t> -&gt; IAnimal (C)</a:t>
            </a:r>
          </a:p>
          <a:p>
            <a:pPr algn="l">
              <a:lnSpc>
                <a:spcPts val="3120"/>
              </a:lnSpc>
            </a:pPr>
          </a:p>
          <a:p>
            <a:pPr algn="l">
              <a:lnSpc>
                <a:spcPts val="3120"/>
              </a:lnSpc>
            </a:pPr>
          </a:p>
        </p:txBody>
      </p:sp>
      <p:sp>
        <p:nvSpPr>
          <p:cNvPr name="TextBox 22" id="22"/>
          <p:cNvSpPr txBox="true"/>
          <p:nvPr/>
        </p:nvSpPr>
        <p:spPr>
          <a:xfrm rot="0">
            <a:off x="9671930" y="5336554"/>
            <a:ext cx="2197323" cy="669926"/>
          </a:xfrm>
          <a:prstGeom prst="rect">
            <a:avLst/>
          </a:prstGeom>
        </p:spPr>
        <p:txBody>
          <a:bodyPr anchor="t" rtlCol="false" tIns="0" lIns="0" bIns="0" rIns="0">
            <a:spAutoFit/>
          </a:bodyPr>
          <a:lstStyle/>
          <a:p>
            <a:pPr algn="l">
              <a:lnSpc>
                <a:spcPts val="5150"/>
              </a:lnSpc>
            </a:pPr>
            <a:r>
              <a:rPr lang="en-US" sz="5000" b="true">
                <a:solidFill>
                  <a:srgbClr val="494949"/>
                </a:solidFill>
                <a:latin typeface="Montserrat Semi-Bold"/>
                <a:ea typeface="Montserrat Semi-Bold"/>
                <a:cs typeface="Montserrat Semi-Bold"/>
                <a:sym typeface="Montserrat Semi-Bold"/>
              </a:rPr>
              <a:t>Lab 4</a:t>
            </a:r>
          </a:p>
        </p:txBody>
      </p:sp>
      <p:sp>
        <p:nvSpPr>
          <p:cNvPr name="TextBox 23" id="23"/>
          <p:cNvSpPr txBox="true"/>
          <p:nvPr/>
        </p:nvSpPr>
        <p:spPr>
          <a:xfrm rot="0">
            <a:off x="9671930" y="6149354"/>
            <a:ext cx="2391912" cy="2318386"/>
          </a:xfrm>
          <a:prstGeom prst="rect">
            <a:avLst/>
          </a:prstGeom>
        </p:spPr>
        <p:txBody>
          <a:bodyPr anchor="t" rtlCol="false" tIns="0" lIns="0" bIns="0" rIns="0">
            <a:spAutoFit/>
          </a:bodyPr>
          <a:lstStyle/>
          <a:p>
            <a:pPr algn="l">
              <a:lnSpc>
                <a:spcPts val="3119"/>
              </a:lnSpc>
            </a:pPr>
            <a:r>
              <a:rPr lang="en-US" sz="1999" b="true">
                <a:solidFill>
                  <a:srgbClr val="494949"/>
                </a:solidFill>
                <a:latin typeface="Montserrat Bold"/>
                <a:ea typeface="Montserrat Bold"/>
                <a:cs typeface="Montserrat Bold"/>
                <a:sym typeface="Montserrat Bold"/>
              </a:rPr>
              <a:t>Comparable interface.</a:t>
            </a:r>
          </a:p>
          <a:p>
            <a:pPr algn="l">
              <a:lnSpc>
                <a:spcPts val="3119"/>
              </a:lnSpc>
            </a:pPr>
          </a:p>
          <a:p>
            <a:pPr algn="l">
              <a:lnSpc>
                <a:spcPts val="3119"/>
              </a:lnSpc>
            </a:pPr>
            <a:r>
              <a:rPr lang="en-US" sz="1999" b="true">
                <a:solidFill>
                  <a:srgbClr val="494949"/>
                </a:solidFill>
                <a:latin typeface="Montserrat Bold"/>
                <a:ea typeface="Montserrat Bold"/>
                <a:cs typeface="Montserrat Bold"/>
                <a:sym typeface="Montserrat Bold"/>
              </a:rPr>
              <a:t>Sort</a:t>
            </a:r>
            <a:r>
              <a:rPr lang="en-US" sz="1999" b="true">
                <a:solidFill>
                  <a:srgbClr val="494949"/>
                </a:solidFill>
                <a:latin typeface="Montserrat Medium"/>
                <a:ea typeface="Montserrat Medium"/>
                <a:cs typeface="Montserrat Medium"/>
                <a:sym typeface="Montserrat Medium"/>
              </a:rPr>
              <a:t> and </a:t>
            </a:r>
            <a:r>
              <a:rPr lang="en-US" sz="1999" b="true">
                <a:solidFill>
                  <a:srgbClr val="494949"/>
                </a:solidFill>
                <a:latin typeface="Montserrat Bold"/>
                <a:ea typeface="Montserrat Bold"/>
                <a:cs typeface="Montserrat Bold"/>
                <a:sym typeface="Montserrat Bold"/>
              </a:rPr>
              <a:t>Group functions</a:t>
            </a:r>
            <a:r>
              <a:rPr lang="en-US" sz="1999" b="true">
                <a:solidFill>
                  <a:srgbClr val="494949"/>
                </a:solidFill>
                <a:latin typeface="Montserrat Medium"/>
                <a:ea typeface="Montserrat Medium"/>
                <a:cs typeface="Montserrat Medium"/>
                <a:sym typeface="Montserrat Medium"/>
              </a:rPr>
              <a:t>.</a:t>
            </a:r>
          </a:p>
          <a:p>
            <a:pPr algn="l">
              <a:lnSpc>
                <a:spcPts val="3119"/>
              </a:lnSpc>
            </a:pPr>
          </a:p>
        </p:txBody>
      </p:sp>
      <p:sp>
        <p:nvSpPr>
          <p:cNvPr name="TextBox 24" id="24"/>
          <p:cNvSpPr txBox="true"/>
          <p:nvPr/>
        </p:nvSpPr>
        <p:spPr>
          <a:xfrm rot="0">
            <a:off x="13414442" y="5336554"/>
            <a:ext cx="2197323" cy="669926"/>
          </a:xfrm>
          <a:prstGeom prst="rect">
            <a:avLst/>
          </a:prstGeom>
        </p:spPr>
        <p:txBody>
          <a:bodyPr anchor="t" rtlCol="false" tIns="0" lIns="0" bIns="0" rIns="0">
            <a:spAutoFit/>
          </a:bodyPr>
          <a:lstStyle/>
          <a:p>
            <a:pPr algn="l">
              <a:lnSpc>
                <a:spcPts val="5150"/>
              </a:lnSpc>
            </a:pPr>
            <a:r>
              <a:rPr lang="en-US" sz="5000" b="true">
                <a:solidFill>
                  <a:srgbClr val="494949"/>
                </a:solidFill>
                <a:latin typeface="Montserrat Semi-Bold"/>
                <a:ea typeface="Montserrat Semi-Bold"/>
                <a:cs typeface="Montserrat Semi-Bold"/>
                <a:sym typeface="Montserrat Semi-Bold"/>
              </a:rPr>
              <a:t>Lab 5</a:t>
            </a:r>
          </a:p>
        </p:txBody>
      </p:sp>
      <p:sp>
        <p:nvSpPr>
          <p:cNvPr name="TextBox 25" id="25"/>
          <p:cNvSpPr txBox="true"/>
          <p:nvPr/>
        </p:nvSpPr>
        <p:spPr>
          <a:xfrm rot="0">
            <a:off x="13414442" y="6149354"/>
            <a:ext cx="3001107" cy="4271011"/>
          </a:xfrm>
          <a:prstGeom prst="rect">
            <a:avLst/>
          </a:prstGeom>
        </p:spPr>
        <p:txBody>
          <a:bodyPr anchor="t" rtlCol="false" tIns="0" lIns="0" bIns="0" rIns="0">
            <a:spAutoFit/>
          </a:bodyPr>
          <a:lstStyle/>
          <a:p>
            <a:pPr algn="l">
              <a:lnSpc>
                <a:spcPts val="3119"/>
              </a:lnSpc>
            </a:pPr>
            <a:r>
              <a:rPr lang="en-US" sz="1999" b="true">
                <a:solidFill>
                  <a:srgbClr val="494949"/>
                </a:solidFill>
                <a:latin typeface="Montserrat Medium"/>
                <a:ea typeface="Montserrat Medium"/>
                <a:cs typeface="Montserrat Medium"/>
                <a:sym typeface="Montserrat Medium"/>
              </a:rPr>
              <a:t>Implement</a:t>
            </a:r>
            <a:r>
              <a:rPr lang="en-US" sz="1999" b="true">
                <a:solidFill>
                  <a:srgbClr val="494949"/>
                </a:solidFill>
                <a:latin typeface="Montserrat Bold"/>
                <a:ea typeface="Montserrat Bold"/>
                <a:cs typeface="Montserrat Bold"/>
                <a:sym typeface="Montserrat Bold"/>
              </a:rPr>
              <a:t> JSON</a:t>
            </a:r>
            <a:r>
              <a:rPr lang="en-US" sz="1999" b="true">
                <a:solidFill>
                  <a:srgbClr val="494949"/>
                </a:solidFill>
                <a:latin typeface="Montserrat Medium"/>
                <a:ea typeface="Montserrat Medium"/>
                <a:cs typeface="Montserrat Medium"/>
                <a:sym typeface="Montserrat Medium"/>
              </a:rPr>
              <a:t> files.</a:t>
            </a:r>
          </a:p>
          <a:p>
            <a:pPr algn="l">
              <a:lnSpc>
                <a:spcPts val="3119"/>
              </a:lnSpc>
            </a:pPr>
          </a:p>
          <a:p>
            <a:pPr algn="l">
              <a:lnSpc>
                <a:spcPts val="3119"/>
              </a:lnSpc>
            </a:pPr>
            <a:r>
              <a:rPr lang="en-US" sz="1999" b="true">
                <a:solidFill>
                  <a:srgbClr val="494949"/>
                </a:solidFill>
                <a:latin typeface="Montserrat Bold"/>
                <a:ea typeface="Montserrat Bold"/>
                <a:cs typeface="Montserrat Bold"/>
                <a:sym typeface="Montserrat Bold"/>
              </a:rPr>
              <a:t>Introducing data</a:t>
            </a:r>
            <a:r>
              <a:rPr lang="en-US" sz="1999" b="true">
                <a:solidFill>
                  <a:srgbClr val="494949"/>
                </a:solidFill>
                <a:latin typeface="Montserrat Medium"/>
                <a:ea typeface="Montserrat Medium"/>
                <a:cs typeface="Montserrat Medium"/>
                <a:sym typeface="Montserrat Medium"/>
              </a:rPr>
              <a:t> -&gt; AddData function.</a:t>
            </a:r>
          </a:p>
          <a:p>
            <a:pPr algn="l">
              <a:lnSpc>
                <a:spcPts val="3119"/>
              </a:lnSpc>
            </a:pPr>
          </a:p>
          <a:p>
            <a:pPr algn="l">
              <a:lnSpc>
                <a:spcPts val="3119"/>
              </a:lnSpc>
            </a:pPr>
            <a:r>
              <a:rPr lang="en-US" sz="1999" b="true">
                <a:solidFill>
                  <a:srgbClr val="494949"/>
                </a:solidFill>
                <a:latin typeface="Montserrat Bold"/>
                <a:ea typeface="Montserrat Bold"/>
                <a:cs typeface="Montserrat Bold"/>
                <a:sym typeface="Montserrat Bold"/>
              </a:rPr>
              <a:t>Exception classes:</a:t>
            </a:r>
          </a:p>
          <a:p>
            <a:pPr algn="l" marL="431797" indent="-215899" lvl="1">
              <a:lnSpc>
                <a:spcPts val="3119"/>
              </a:lnSpc>
              <a:buFont typeface="Arial"/>
              <a:buChar char="•"/>
            </a:pPr>
            <a:r>
              <a:rPr lang="en-US" b="true" sz="1999">
                <a:solidFill>
                  <a:srgbClr val="494949"/>
                </a:solidFill>
                <a:latin typeface="Montserrat Bold"/>
                <a:ea typeface="Montserrat Bold"/>
                <a:cs typeface="Montserrat Bold"/>
                <a:sym typeface="Montserrat Bold"/>
              </a:rPr>
              <a:t>InvalidAdress</a:t>
            </a:r>
          </a:p>
          <a:p>
            <a:pPr algn="l" marL="431797" indent="-215899" lvl="1">
              <a:lnSpc>
                <a:spcPts val="3119"/>
              </a:lnSpc>
              <a:buFont typeface="Arial"/>
              <a:buChar char="•"/>
            </a:pPr>
            <a:r>
              <a:rPr lang="en-US" b="true" sz="1999">
                <a:solidFill>
                  <a:srgbClr val="494949"/>
                </a:solidFill>
                <a:latin typeface="Montserrat Bold"/>
                <a:ea typeface="Montserrat Bold"/>
                <a:cs typeface="Montserrat Bold"/>
                <a:sym typeface="Montserrat Bold"/>
              </a:rPr>
              <a:t>OverlappingLease</a:t>
            </a:r>
          </a:p>
          <a:p>
            <a:pPr algn="l">
              <a:lnSpc>
                <a:spcPts val="3119"/>
              </a:lnSpc>
            </a:pPr>
          </a:p>
          <a:p>
            <a:pPr algn="l">
              <a:lnSpc>
                <a:spcPts val="3119"/>
              </a:lnSpc>
            </a:pPr>
          </a:p>
          <a:p>
            <a:pPr algn="l">
              <a:lnSpc>
                <a:spcPts val="3119"/>
              </a:lnSpc>
            </a:pP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F5EDE6"/>
        </a:solidFill>
      </p:bgPr>
    </p:bg>
    <p:spTree>
      <p:nvGrpSpPr>
        <p:cNvPr id="1" name=""/>
        <p:cNvGrpSpPr/>
        <p:nvPr/>
      </p:nvGrpSpPr>
      <p:grpSpPr>
        <a:xfrm>
          <a:off x="0" y="0"/>
          <a:ext cx="0" cy="0"/>
          <a:chOff x="0" y="0"/>
          <a:chExt cx="0" cy="0"/>
        </a:xfrm>
      </p:grpSpPr>
      <p:grpSp>
        <p:nvGrpSpPr>
          <p:cNvPr name="Group 2" id="2"/>
          <p:cNvGrpSpPr/>
          <p:nvPr/>
        </p:nvGrpSpPr>
        <p:grpSpPr>
          <a:xfrm rot="0">
            <a:off x="1238250" y="562562"/>
            <a:ext cx="7236225" cy="8695738"/>
            <a:chOff x="0" y="0"/>
            <a:chExt cx="2422386" cy="2910970"/>
          </a:xfrm>
        </p:grpSpPr>
        <p:sp>
          <p:nvSpPr>
            <p:cNvPr name="Freeform 3" id="3"/>
            <p:cNvSpPr/>
            <p:nvPr/>
          </p:nvSpPr>
          <p:spPr>
            <a:xfrm flipH="false" flipV="false" rot="0">
              <a:off x="0" y="0"/>
              <a:ext cx="2422386" cy="2910970"/>
            </a:xfrm>
            <a:custGeom>
              <a:avLst/>
              <a:gdLst/>
              <a:ahLst/>
              <a:cxnLst/>
              <a:rect r="r" b="b" t="t" l="l"/>
              <a:pathLst>
                <a:path h="2910970" w="2422386">
                  <a:moveTo>
                    <a:pt x="16048" y="0"/>
                  </a:moveTo>
                  <a:lnTo>
                    <a:pt x="2406337" y="0"/>
                  </a:lnTo>
                  <a:cubicBezTo>
                    <a:pt x="2410594" y="0"/>
                    <a:pt x="2414676" y="1691"/>
                    <a:pt x="2417685" y="4700"/>
                  </a:cubicBezTo>
                  <a:cubicBezTo>
                    <a:pt x="2420695" y="7710"/>
                    <a:pt x="2422386" y="11792"/>
                    <a:pt x="2422386" y="16048"/>
                  </a:cubicBezTo>
                  <a:lnTo>
                    <a:pt x="2422386" y="2894921"/>
                  </a:lnTo>
                  <a:cubicBezTo>
                    <a:pt x="2422386" y="2899178"/>
                    <a:pt x="2420695" y="2903260"/>
                    <a:pt x="2417685" y="2906269"/>
                  </a:cubicBezTo>
                  <a:cubicBezTo>
                    <a:pt x="2414676" y="2909279"/>
                    <a:pt x="2410594" y="2910970"/>
                    <a:pt x="2406337" y="2910970"/>
                  </a:cubicBezTo>
                  <a:lnTo>
                    <a:pt x="16048" y="2910970"/>
                  </a:lnTo>
                  <a:cubicBezTo>
                    <a:pt x="11792" y="2910970"/>
                    <a:pt x="7710" y="2909279"/>
                    <a:pt x="4700" y="2906269"/>
                  </a:cubicBezTo>
                  <a:cubicBezTo>
                    <a:pt x="1691" y="2903260"/>
                    <a:pt x="0" y="2899178"/>
                    <a:pt x="0" y="2894921"/>
                  </a:cubicBezTo>
                  <a:lnTo>
                    <a:pt x="0" y="16048"/>
                  </a:lnTo>
                  <a:cubicBezTo>
                    <a:pt x="0" y="11792"/>
                    <a:pt x="1691" y="7710"/>
                    <a:pt x="4700" y="4700"/>
                  </a:cubicBezTo>
                  <a:cubicBezTo>
                    <a:pt x="7710" y="1691"/>
                    <a:pt x="11792" y="0"/>
                    <a:pt x="16048" y="0"/>
                  </a:cubicBezTo>
                  <a:close/>
                </a:path>
              </a:pathLst>
            </a:custGeom>
            <a:solidFill>
              <a:srgbClr val="F7CEB5"/>
            </a:solidFill>
          </p:spPr>
        </p:sp>
        <p:sp>
          <p:nvSpPr>
            <p:cNvPr name="TextBox 4" id="4"/>
            <p:cNvSpPr txBox="true"/>
            <p:nvPr/>
          </p:nvSpPr>
          <p:spPr>
            <a:xfrm>
              <a:off x="0" y="85725"/>
              <a:ext cx="2422386" cy="2825245"/>
            </a:xfrm>
            <a:prstGeom prst="rect">
              <a:avLst/>
            </a:prstGeom>
          </p:spPr>
          <p:txBody>
            <a:bodyPr anchor="ctr" rtlCol="false" tIns="50800" lIns="50800" bIns="50800" rIns="50800"/>
            <a:lstStyle/>
            <a:p>
              <a:pPr algn="ctr">
                <a:lnSpc>
                  <a:spcPts val="1925"/>
                </a:lnSpc>
              </a:pPr>
            </a:p>
          </p:txBody>
        </p:sp>
      </p:grpSp>
      <p:sp>
        <p:nvSpPr>
          <p:cNvPr name="TextBox 5" id="5"/>
          <p:cNvSpPr txBox="true"/>
          <p:nvPr/>
        </p:nvSpPr>
        <p:spPr>
          <a:xfrm rot="0">
            <a:off x="1941965" y="2556804"/>
            <a:ext cx="5828794" cy="6145530"/>
          </a:xfrm>
          <a:prstGeom prst="rect">
            <a:avLst/>
          </a:prstGeom>
        </p:spPr>
        <p:txBody>
          <a:bodyPr anchor="t" rtlCol="false" tIns="0" lIns="0" bIns="0" rIns="0">
            <a:spAutoFit/>
          </a:bodyPr>
          <a:lstStyle/>
          <a:p>
            <a:pPr algn="l">
              <a:lnSpc>
                <a:spcPts val="2564"/>
              </a:lnSpc>
            </a:pPr>
            <a:r>
              <a:rPr lang="en-US" sz="1899" spc="113">
                <a:solidFill>
                  <a:srgbClr val="494949"/>
                </a:solidFill>
                <a:latin typeface="Montserrat"/>
                <a:ea typeface="Montserrat"/>
                <a:cs typeface="Montserrat"/>
                <a:sym typeface="Montserrat"/>
              </a:rPr>
              <a:t>In the beginning stages of the project, my assignment was to choose three classes meeting specific criteria and at least 2 functions using program arguments.</a:t>
            </a:r>
          </a:p>
          <a:p>
            <a:pPr algn="l">
              <a:lnSpc>
                <a:spcPts val="2564"/>
              </a:lnSpc>
            </a:pPr>
            <a:r>
              <a:rPr lang="en-US" sz="1899" spc="113">
                <a:solidFill>
                  <a:srgbClr val="494949"/>
                </a:solidFill>
                <a:latin typeface="Montserrat"/>
                <a:ea typeface="Montserrat"/>
                <a:cs typeface="Montserrat"/>
                <a:sym typeface="Montserrat"/>
              </a:rPr>
              <a:t> </a:t>
            </a:r>
          </a:p>
          <a:p>
            <a:pPr algn="l">
              <a:lnSpc>
                <a:spcPts val="2564"/>
              </a:lnSpc>
            </a:pPr>
            <a:r>
              <a:rPr lang="en-US" sz="1899" spc="113" b="true">
                <a:solidFill>
                  <a:srgbClr val="494949"/>
                </a:solidFill>
                <a:latin typeface="Montserrat Bold"/>
                <a:ea typeface="Montserrat Bold"/>
                <a:cs typeface="Montserrat Bold"/>
                <a:sym typeface="Montserrat Bold"/>
              </a:rPr>
              <a:t>classes:</a:t>
            </a:r>
          </a:p>
          <a:p>
            <a:pPr algn="l">
              <a:lnSpc>
                <a:spcPts val="2564"/>
              </a:lnSpc>
            </a:pPr>
            <a:r>
              <a:rPr lang="en-US" sz="1899" spc="113">
                <a:solidFill>
                  <a:srgbClr val="494949"/>
                </a:solidFill>
                <a:latin typeface="Montserrat"/>
                <a:ea typeface="Montserrat"/>
                <a:cs typeface="Montserrat"/>
                <a:sym typeface="Montserrat"/>
              </a:rPr>
              <a:t>A -&gt; House</a:t>
            </a:r>
          </a:p>
          <a:p>
            <a:pPr algn="l">
              <a:lnSpc>
                <a:spcPts val="2564"/>
              </a:lnSpc>
            </a:pPr>
            <a:r>
              <a:rPr lang="en-US" sz="1899" spc="113">
                <a:solidFill>
                  <a:srgbClr val="494949"/>
                </a:solidFill>
                <a:latin typeface="Montserrat"/>
                <a:ea typeface="Montserrat"/>
                <a:cs typeface="Montserrat"/>
                <a:sym typeface="Montserrat"/>
              </a:rPr>
              <a:t>B -&gt; Person</a:t>
            </a:r>
          </a:p>
          <a:p>
            <a:pPr algn="l">
              <a:lnSpc>
                <a:spcPts val="2564"/>
              </a:lnSpc>
            </a:pPr>
            <a:r>
              <a:rPr lang="en-US" sz="1899" spc="113">
                <a:solidFill>
                  <a:srgbClr val="494949"/>
                </a:solidFill>
                <a:latin typeface="Montserrat"/>
                <a:ea typeface="Montserrat"/>
                <a:cs typeface="Montserrat"/>
                <a:sym typeface="Montserrat"/>
              </a:rPr>
              <a:t>C -&gt; Pet</a:t>
            </a:r>
          </a:p>
          <a:p>
            <a:pPr algn="l">
              <a:lnSpc>
                <a:spcPts val="2564"/>
              </a:lnSpc>
            </a:pPr>
          </a:p>
          <a:p>
            <a:pPr algn="l">
              <a:lnSpc>
                <a:spcPts val="2564"/>
              </a:lnSpc>
            </a:pPr>
            <a:r>
              <a:rPr lang="en-US" sz="1899" spc="113" b="true">
                <a:solidFill>
                  <a:srgbClr val="494949"/>
                </a:solidFill>
                <a:latin typeface="Montserrat Bold"/>
                <a:ea typeface="Montserrat Bold"/>
                <a:cs typeface="Montserrat Bold"/>
                <a:sym typeface="Montserrat Bold"/>
              </a:rPr>
              <a:t>functions:</a:t>
            </a:r>
          </a:p>
          <a:p>
            <a:pPr algn="l">
              <a:lnSpc>
                <a:spcPts val="2564"/>
              </a:lnSpc>
            </a:pPr>
            <a:r>
              <a:rPr lang="en-US" sz="1899" spc="113">
                <a:solidFill>
                  <a:srgbClr val="494949"/>
                </a:solidFill>
                <a:latin typeface="Montserrat"/>
                <a:ea typeface="Montserrat"/>
                <a:cs typeface="Montserrat"/>
                <a:sym typeface="Montserrat"/>
              </a:rPr>
              <a:t>describe() -&gt; displays all the relevant details about the properties (address, owner, number of pets)</a:t>
            </a:r>
          </a:p>
          <a:p>
            <a:pPr algn="l">
              <a:lnSpc>
                <a:spcPts val="2564"/>
              </a:lnSpc>
            </a:pPr>
            <a:r>
              <a:rPr lang="en-US" sz="1899" spc="113">
                <a:solidFill>
                  <a:srgbClr val="494949"/>
                </a:solidFill>
                <a:latin typeface="Montserrat"/>
                <a:ea typeface="Montserrat"/>
                <a:cs typeface="Montserrat"/>
                <a:sym typeface="Montserrat"/>
              </a:rPr>
              <a:t>countPets() -&gt; counts the number of pets for each property.</a:t>
            </a:r>
          </a:p>
          <a:p>
            <a:pPr algn="l" marL="0" indent="0" lvl="0">
              <a:lnSpc>
                <a:spcPts val="2564"/>
              </a:lnSpc>
              <a:spcBef>
                <a:spcPct val="0"/>
              </a:spcBef>
            </a:pPr>
            <a:r>
              <a:rPr lang="en-US" sz="1899" spc="113">
                <a:solidFill>
                  <a:srgbClr val="494949"/>
                </a:solidFill>
                <a:latin typeface="Montserrat"/>
                <a:ea typeface="Montserrat"/>
                <a:cs typeface="Montserrat"/>
                <a:sym typeface="Montserrat"/>
              </a:rPr>
              <a:t>countPetsByType() -&gt; counts how many pets of each type exist across all properties.</a:t>
            </a:r>
          </a:p>
        </p:txBody>
      </p:sp>
      <p:sp>
        <p:nvSpPr>
          <p:cNvPr name="TextBox 6" id="6"/>
          <p:cNvSpPr txBox="true"/>
          <p:nvPr/>
        </p:nvSpPr>
        <p:spPr>
          <a:xfrm rot="0">
            <a:off x="1941965" y="1407077"/>
            <a:ext cx="1578952" cy="1024898"/>
          </a:xfrm>
          <a:prstGeom prst="rect">
            <a:avLst/>
          </a:prstGeom>
        </p:spPr>
        <p:txBody>
          <a:bodyPr anchor="t" rtlCol="false" tIns="0" lIns="0" bIns="0" rIns="0">
            <a:spAutoFit/>
          </a:bodyPr>
          <a:lstStyle/>
          <a:p>
            <a:pPr algn="l">
              <a:lnSpc>
                <a:spcPts val="7680"/>
              </a:lnSpc>
            </a:pPr>
            <a:r>
              <a:rPr lang="en-US" sz="8000" spc="-656">
                <a:solidFill>
                  <a:srgbClr val="494949"/>
                </a:solidFill>
                <a:latin typeface="Montserrat"/>
                <a:ea typeface="Montserrat"/>
                <a:cs typeface="Montserrat"/>
                <a:sym typeface="Montserrat"/>
              </a:rPr>
              <a:t>02</a:t>
            </a:r>
          </a:p>
        </p:txBody>
      </p:sp>
      <p:grpSp>
        <p:nvGrpSpPr>
          <p:cNvPr name="Group 7" id="7"/>
          <p:cNvGrpSpPr/>
          <p:nvPr/>
        </p:nvGrpSpPr>
        <p:grpSpPr>
          <a:xfrm rot="0">
            <a:off x="9805292" y="562562"/>
            <a:ext cx="7244458" cy="8695738"/>
            <a:chOff x="0" y="0"/>
            <a:chExt cx="2425142" cy="2910970"/>
          </a:xfrm>
        </p:grpSpPr>
        <p:sp>
          <p:nvSpPr>
            <p:cNvPr name="Freeform 8" id="8"/>
            <p:cNvSpPr/>
            <p:nvPr/>
          </p:nvSpPr>
          <p:spPr>
            <a:xfrm flipH="false" flipV="false" rot="0">
              <a:off x="0" y="0"/>
              <a:ext cx="2425142" cy="2910970"/>
            </a:xfrm>
            <a:custGeom>
              <a:avLst/>
              <a:gdLst/>
              <a:ahLst/>
              <a:cxnLst/>
              <a:rect r="r" b="b" t="t" l="l"/>
              <a:pathLst>
                <a:path h="2910970" w="2425142">
                  <a:moveTo>
                    <a:pt x="16030" y="0"/>
                  </a:moveTo>
                  <a:lnTo>
                    <a:pt x="2409112" y="0"/>
                  </a:lnTo>
                  <a:cubicBezTo>
                    <a:pt x="2413363" y="0"/>
                    <a:pt x="2417441" y="1689"/>
                    <a:pt x="2420447" y="4695"/>
                  </a:cubicBezTo>
                  <a:cubicBezTo>
                    <a:pt x="2423453" y="7701"/>
                    <a:pt x="2425142" y="11779"/>
                    <a:pt x="2425142" y="16030"/>
                  </a:cubicBezTo>
                  <a:lnTo>
                    <a:pt x="2425142" y="2894940"/>
                  </a:lnTo>
                  <a:cubicBezTo>
                    <a:pt x="2425142" y="2903793"/>
                    <a:pt x="2417965" y="2910970"/>
                    <a:pt x="2409112" y="2910970"/>
                  </a:cubicBezTo>
                  <a:lnTo>
                    <a:pt x="16030" y="2910970"/>
                  </a:lnTo>
                  <a:cubicBezTo>
                    <a:pt x="7177" y="2910970"/>
                    <a:pt x="0" y="2903793"/>
                    <a:pt x="0" y="2894940"/>
                  </a:cubicBezTo>
                  <a:lnTo>
                    <a:pt x="0" y="16030"/>
                  </a:lnTo>
                  <a:cubicBezTo>
                    <a:pt x="0" y="7177"/>
                    <a:pt x="7177" y="0"/>
                    <a:pt x="16030" y="0"/>
                  </a:cubicBezTo>
                  <a:close/>
                </a:path>
              </a:pathLst>
            </a:custGeom>
            <a:solidFill>
              <a:srgbClr val="CBCFB5"/>
            </a:solidFill>
          </p:spPr>
        </p:sp>
        <p:sp>
          <p:nvSpPr>
            <p:cNvPr name="TextBox 9" id="9"/>
            <p:cNvSpPr txBox="true"/>
            <p:nvPr/>
          </p:nvSpPr>
          <p:spPr>
            <a:xfrm>
              <a:off x="0" y="85725"/>
              <a:ext cx="2425142" cy="2825245"/>
            </a:xfrm>
            <a:prstGeom prst="rect">
              <a:avLst/>
            </a:prstGeom>
          </p:spPr>
          <p:txBody>
            <a:bodyPr anchor="ctr" rtlCol="false" tIns="50800" lIns="50800" bIns="50800" rIns="50800"/>
            <a:lstStyle/>
            <a:p>
              <a:pPr algn="ctr">
                <a:lnSpc>
                  <a:spcPts val="1925"/>
                </a:lnSpc>
              </a:pPr>
            </a:p>
          </p:txBody>
        </p:sp>
      </p:grpSp>
      <p:sp>
        <p:nvSpPr>
          <p:cNvPr name="TextBox 10" id="10"/>
          <p:cNvSpPr txBox="true"/>
          <p:nvPr/>
        </p:nvSpPr>
        <p:spPr>
          <a:xfrm rot="0">
            <a:off x="10513124" y="1407077"/>
            <a:ext cx="1578952" cy="1024898"/>
          </a:xfrm>
          <a:prstGeom prst="rect">
            <a:avLst/>
          </a:prstGeom>
        </p:spPr>
        <p:txBody>
          <a:bodyPr anchor="t" rtlCol="false" tIns="0" lIns="0" bIns="0" rIns="0">
            <a:spAutoFit/>
          </a:bodyPr>
          <a:lstStyle/>
          <a:p>
            <a:pPr algn="l">
              <a:lnSpc>
                <a:spcPts val="7680"/>
              </a:lnSpc>
            </a:pPr>
            <a:r>
              <a:rPr lang="en-US" sz="8000" spc="-656">
                <a:solidFill>
                  <a:srgbClr val="494949"/>
                </a:solidFill>
                <a:latin typeface="Montserrat"/>
                <a:ea typeface="Montserrat"/>
                <a:cs typeface="Montserrat"/>
                <a:sym typeface="Montserrat"/>
              </a:rPr>
              <a:t>03</a:t>
            </a:r>
          </a:p>
        </p:txBody>
      </p:sp>
      <p:sp>
        <p:nvSpPr>
          <p:cNvPr name="TextBox 11" id="11"/>
          <p:cNvSpPr txBox="true"/>
          <p:nvPr/>
        </p:nvSpPr>
        <p:spPr>
          <a:xfrm rot="0">
            <a:off x="10513124" y="2556804"/>
            <a:ext cx="5828794" cy="4526280"/>
          </a:xfrm>
          <a:prstGeom prst="rect">
            <a:avLst/>
          </a:prstGeom>
        </p:spPr>
        <p:txBody>
          <a:bodyPr anchor="t" rtlCol="false" tIns="0" lIns="0" bIns="0" rIns="0">
            <a:spAutoFit/>
          </a:bodyPr>
          <a:lstStyle/>
          <a:p>
            <a:pPr algn="l">
              <a:lnSpc>
                <a:spcPts val="2564"/>
              </a:lnSpc>
            </a:pPr>
            <a:r>
              <a:rPr lang="en-US" sz="1899" spc="113">
                <a:solidFill>
                  <a:srgbClr val="494949"/>
                </a:solidFill>
                <a:latin typeface="Montserrat"/>
                <a:ea typeface="Montserrat"/>
                <a:cs typeface="Montserrat"/>
                <a:sym typeface="Montserrat"/>
              </a:rPr>
              <a:t>Along the way, I added 2 more classes and also implemented 2 relatable interfaces.</a:t>
            </a:r>
          </a:p>
          <a:p>
            <a:pPr algn="l">
              <a:lnSpc>
                <a:spcPts val="2564"/>
              </a:lnSpc>
            </a:pPr>
            <a:r>
              <a:rPr lang="en-US" sz="1899" spc="113">
                <a:solidFill>
                  <a:srgbClr val="494949"/>
                </a:solidFill>
                <a:latin typeface="Montserrat"/>
                <a:ea typeface="Montserrat"/>
                <a:cs typeface="Montserrat"/>
                <a:sym typeface="Montserrat"/>
              </a:rPr>
              <a:t> </a:t>
            </a:r>
          </a:p>
          <a:p>
            <a:pPr algn="l">
              <a:lnSpc>
                <a:spcPts val="2564"/>
              </a:lnSpc>
            </a:pPr>
            <a:r>
              <a:rPr lang="en-US" sz="1899" spc="113" b="true">
                <a:solidFill>
                  <a:srgbClr val="494949"/>
                </a:solidFill>
                <a:latin typeface="Montserrat Bold"/>
                <a:ea typeface="Montserrat Bold"/>
                <a:cs typeface="Montserrat Bold"/>
                <a:sym typeface="Montserrat Bold"/>
              </a:rPr>
              <a:t>classes:</a:t>
            </a:r>
          </a:p>
          <a:p>
            <a:pPr algn="l">
              <a:lnSpc>
                <a:spcPts val="2564"/>
              </a:lnSpc>
            </a:pPr>
            <a:r>
              <a:rPr lang="en-US" sz="1899" spc="113">
                <a:solidFill>
                  <a:srgbClr val="494949"/>
                </a:solidFill>
                <a:latin typeface="Montserrat"/>
                <a:ea typeface="Montserrat"/>
                <a:cs typeface="Montserrat"/>
                <a:sym typeface="Montserrat"/>
              </a:rPr>
              <a:t>D -&gt; Lease</a:t>
            </a:r>
          </a:p>
          <a:p>
            <a:pPr algn="l">
              <a:lnSpc>
                <a:spcPts val="2564"/>
              </a:lnSpc>
            </a:pPr>
            <a:r>
              <a:rPr lang="en-US" sz="1899" spc="113">
                <a:solidFill>
                  <a:srgbClr val="494949"/>
                </a:solidFill>
                <a:latin typeface="Montserrat"/>
                <a:ea typeface="Montserrat"/>
                <a:cs typeface="Montserrat"/>
                <a:sym typeface="Montserrat"/>
              </a:rPr>
              <a:t>E -&gt; Apartment</a:t>
            </a:r>
          </a:p>
          <a:p>
            <a:pPr algn="l">
              <a:lnSpc>
                <a:spcPts val="2564"/>
              </a:lnSpc>
            </a:pPr>
          </a:p>
          <a:p>
            <a:pPr algn="l">
              <a:lnSpc>
                <a:spcPts val="2564"/>
              </a:lnSpc>
            </a:pPr>
            <a:r>
              <a:rPr lang="en-US" sz="1899" spc="113" b="true">
                <a:solidFill>
                  <a:srgbClr val="494949"/>
                </a:solidFill>
                <a:latin typeface="Montserrat Bold"/>
                <a:ea typeface="Montserrat Bold"/>
                <a:cs typeface="Montserrat Bold"/>
                <a:sym typeface="Montserrat Bold"/>
              </a:rPr>
              <a:t>interfaces:</a:t>
            </a:r>
          </a:p>
          <a:p>
            <a:pPr algn="l">
              <a:lnSpc>
                <a:spcPts val="2564"/>
              </a:lnSpc>
            </a:pPr>
            <a:r>
              <a:rPr lang="en-US" sz="1899" spc="113">
                <a:solidFill>
                  <a:srgbClr val="494949"/>
                </a:solidFill>
                <a:latin typeface="Montserrat"/>
                <a:ea typeface="Montserrat"/>
                <a:cs typeface="Montserrat"/>
                <a:sym typeface="Montserrat"/>
              </a:rPr>
              <a:t>I -&gt; IProperty, implemented by House and Apartment classes </a:t>
            </a:r>
          </a:p>
          <a:p>
            <a:pPr algn="l">
              <a:lnSpc>
                <a:spcPts val="2564"/>
              </a:lnSpc>
            </a:pPr>
            <a:r>
              <a:rPr lang="en-US" sz="1899" spc="113">
                <a:solidFill>
                  <a:srgbClr val="494949"/>
                </a:solidFill>
                <a:latin typeface="Montserrat"/>
                <a:ea typeface="Montserrat"/>
                <a:cs typeface="Montserrat"/>
                <a:sym typeface="Montserrat"/>
              </a:rPr>
              <a:t>J -&gt; IAnimal,  implemented by the Pet class, makeSound() method</a:t>
            </a:r>
          </a:p>
          <a:p>
            <a:pPr algn="l">
              <a:lnSpc>
                <a:spcPts val="2564"/>
              </a:lnSpc>
            </a:pPr>
          </a:p>
          <a:p>
            <a:pPr algn="l" marL="0" indent="0" lvl="0">
              <a:lnSpc>
                <a:spcPts val="2564"/>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5EDE6"/>
        </a:solidFill>
      </p:bgPr>
    </p:bg>
    <p:spTree>
      <p:nvGrpSpPr>
        <p:cNvPr id="1" name=""/>
        <p:cNvGrpSpPr/>
        <p:nvPr/>
      </p:nvGrpSpPr>
      <p:grpSpPr>
        <a:xfrm>
          <a:off x="0" y="0"/>
          <a:ext cx="0" cy="0"/>
          <a:chOff x="0" y="0"/>
          <a:chExt cx="0" cy="0"/>
        </a:xfrm>
      </p:grpSpPr>
      <p:grpSp>
        <p:nvGrpSpPr>
          <p:cNvPr name="Group 2" id="2"/>
          <p:cNvGrpSpPr/>
          <p:nvPr/>
        </p:nvGrpSpPr>
        <p:grpSpPr>
          <a:xfrm rot="0">
            <a:off x="884054" y="562562"/>
            <a:ext cx="6358435" cy="9065333"/>
            <a:chOff x="0" y="0"/>
            <a:chExt cx="2128538" cy="3034695"/>
          </a:xfrm>
        </p:grpSpPr>
        <p:sp>
          <p:nvSpPr>
            <p:cNvPr name="Freeform 3" id="3"/>
            <p:cNvSpPr/>
            <p:nvPr/>
          </p:nvSpPr>
          <p:spPr>
            <a:xfrm flipH="false" flipV="false" rot="0">
              <a:off x="0" y="0"/>
              <a:ext cx="2128538" cy="3034695"/>
            </a:xfrm>
            <a:custGeom>
              <a:avLst/>
              <a:gdLst/>
              <a:ahLst/>
              <a:cxnLst/>
              <a:rect r="r" b="b" t="t" l="l"/>
              <a:pathLst>
                <a:path h="3034695" w="2128538">
                  <a:moveTo>
                    <a:pt x="18264" y="0"/>
                  </a:moveTo>
                  <a:lnTo>
                    <a:pt x="2110275" y="0"/>
                  </a:lnTo>
                  <a:cubicBezTo>
                    <a:pt x="2115119" y="0"/>
                    <a:pt x="2119764" y="1924"/>
                    <a:pt x="2123189" y="5349"/>
                  </a:cubicBezTo>
                  <a:cubicBezTo>
                    <a:pt x="2126614" y="8774"/>
                    <a:pt x="2128538" y="13420"/>
                    <a:pt x="2128538" y="18264"/>
                  </a:cubicBezTo>
                  <a:lnTo>
                    <a:pt x="2128538" y="3016431"/>
                  </a:lnTo>
                  <a:cubicBezTo>
                    <a:pt x="2128538" y="3026518"/>
                    <a:pt x="2120361" y="3034695"/>
                    <a:pt x="2110275" y="3034695"/>
                  </a:cubicBezTo>
                  <a:lnTo>
                    <a:pt x="18264" y="3034695"/>
                  </a:lnTo>
                  <a:cubicBezTo>
                    <a:pt x="13420" y="3034695"/>
                    <a:pt x="8774" y="3032771"/>
                    <a:pt x="5349" y="3029346"/>
                  </a:cubicBezTo>
                  <a:cubicBezTo>
                    <a:pt x="1924" y="3025920"/>
                    <a:pt x="0" y="3021275"/>
                    <a:pt x="0" y="3016431"/>
                  </a:cubicBezTo>
                  <a:lnTo>
                    <a:pt x="0" y="18264"/>
                  </a:lnTo>
                  <a:cubicBezTo>
                    <a:pt x="0" y="8177"/>
                    <a:pt x="8177" y="0"/>
                    <a:pt x="18264" y="0"/>
                  </a:cubicBezTo>
                  <a:close/>
                </a:path>
              </a:pathLst>
            </a:custGeom>
            <a:solidFill>
              <a:srgbClr val="F7CEB5"/>
            </a:solidFill>
          </p:spPr>
        </p:sp>
        <p:sp>
          <p:nvSpPr>
            <p:cNvPr name="TextBox 4" id="4"/>
            <p:cNvSpPr txBox="true"/>
            <p:nvPr/>
          </p:nvSpPr>
          <p:spPr>
            <a:xfrm>
              <a:off x="0" y="85725"/>
              <a:ext cx="2128538" cy="2948970"/>
            </a:xfrm>
            <a:prstGeom prst="rect">
              <a:avLst/>
            </a:prstGeom>
          </p:spPr>
          <p:txBody>
            <a:bodyPr anchor="ctr" rtlCol="false" tIns="50800" lIns="50800" bIns="50800" rIns="50800"/>
            <a:lstStyle/>
            <a:p>
              <a:pPr algn="ctr">
                <a:lnSpc>
                  <a:spcPts val="1925"/>
                </a:lnSpc>
              </a:pPr>
            </a:p>
          </p:txBody>
        </p:sp>
      </p:grpSp>
      <p:sp>
        <p:nvSpPr>
          <p:cNvPr name="TextBox 5" id="5"/>
          <p:cNvSpPr txBox="true"/>
          <p:nvPr/>
        </p:nvSpPr>
        <p:spPr>
          <a:xfrm rot="0">
            <a:off x="1538719" y="2556804"/>
            <a:ext cx="5259001" cy="7117080"/>
          </a:xfrm>
          <a:prstGeom prst="rect">
            <a:avLst/>
          </a:prstGeom>
        </p:spPr>
        <p:txBody>
          <a:bodyPr anchor="t" rtlCol="false" tIns="0" lIns="0" bIns="0" rIns="0">
            <a:spAutoFit/>
          </a:bodyPr>
          <a:lstStyle/>
          <a:p>
            <a:pPr algn="l">
              <a:lnSpc>
                <a:spcPts val="2564"/>
              </a:lnSpc>
            </a:pPr>
            <a:r>
              <a:rPr lang="en-US" sz="1899" spc="113">
                <a:solidFill>
                  <a:srgbClr val="494949"/>
                </a:solidFill>
                <a:latin typeface="Montserrat"/>
                <a:ea typeface="Montserrat"/>
                <a:cs typeface="Montserrat"/>
                <a:sym typeface="Montserrat"/>
              </a:rPr>
              <a:t>The classes that are implementing the </a:t>
            </a:r>
            <a:r>
              <a:rPr lang="en-US" sz="1899" spc="113" b="true">
                <a:solidFill>
                  <a:srgbClr val="494949"/>
                </a:solidFill>
                <a:latin typeface="Montserrat Bold"/>
                <a:ea typeface="Montserrat Bold"/>
                <a:cs typeface="Montserrat Bold"/>
                <a:sym typeface="Montserrat Bold"/>
              </a:rPr>
              <a:t>comparable interface</a:t>
            </a:r>
            <a:r>
              <a:rPr lang="en-US" sz="1899" spc="113">
                <a:solidFill>
                  <a:srgbClr val="494949"/>
                </a:solidFill>
                <a:latin typeface="Montserrat"/>
                <a:ea typeface="Montserrat"/>
                <a:cs typeface="Montserrat"/>
                <a:sym typeface="Montserrat"/>
              </a:rPr>
              <a:t> are:</a:t>
            </a:r>
          </a:p>
          <a:p>
            <a:pPr algn="l">
              <a:lnSpc>
                <a:spcPts val="2564"/>
              </a:lnSpc>
            </a:pPr>
            <a:r>
              <a:rPr lang="en-US" sz="1899" spc="113">
                <a:solidFill>
                  <a:srgbClr val="494949"/>
                </a:solidFill>
                <a:latin typeface="Montserrat"/>
                <a:ea typeface="Montserrat"/>
                <a:cs typeface="Montserrat"/>
                <a:sym typeface="Montserrat"/>
              </a:rPr>
              <a:t> </a:t>
            </a:r>
          </a:p>
          <a:p>
            <a:pPr algn="l">
              <a:lnSpc>
                <a:spcPts val="2564"/>
              </a:lnSpc>
            </a:pPr>
            <a:r>
              <a:rPr lang="en-US" sz="1899" spc="113">
                <a:solidFill>
                  <a:srgbClr val="494949"/>
                </a:solidFill>
                <a:latin typeface="Montserrat"/>
                <a:ea typeface="Montserrat"/>
                <a:cs typeface="Montserrat"/>
                <a:sym typeface="Montserrat"/>
              </a:rPr>
              <a:t>Apartment -&gt; The apartments are sorted by floor with the sortPropertiesByFloor() function using the compareTo() method to ensure that the apartments sorted in ascending order.</a:t>
            </a:r>
          </a:p>
          <a:p>
            <a:pPr algn="l">
              <a:lnSpc>
                <a:spcPts val="2564"/>
              </a:lnSpc>
            </a:pPr>
            <a:r>
              <a:rPr lang="en-US" sz="1899" spc="113">
                <a:solidFill>
                  <a:srgbClr val="494949"/>
                </a:solidFill>
                <a:latin typeface="Montserrat"/>
                <a:ea typeface="Montserrat"/>
                <a:cs typeface="Montserrat"/>
                <a:sym typeface="Montserrat"/>
              </a:rPr>
              <a:t>House -&gt; The addresses of the houses are compared using the compareTo() method, and the house with the smallest address in alphabetical order is displayed.</a:t>
            </a:r>
          </a:p>
          <a:p>
            <a:pPr algn="l">
              <a:lnSpc>
                <a:spcPts val="2564"/>
              </a:lnSpc>
            </a:pPr>
          </a:p>
          <a:p>
            <a:pPr algn="l">
              <a:lnSpc>
                <a:spcPts val="2564"/>
              </a:lnSpc>
            </a:pPr>
            <a:r>
              <a:rPr lang="en-US" sz="1899" spc="113" b="true">
                <a:solidFill>
                  <a:srgbClr val="494949"/>
                </a:solidFill>
                <a:latin typeface="Montserrat Bold"/>
                <a:ea typeface="Montserrat Bold"/>
                <a:cs typeface="Montserrat Bold"/>
                <a:sym typeface="Montserrat Bold"/>
              </a:rPr>
              <a:t>functions (sort &amp; group):</a:t>
            </a:r>
          </a:p>
          <a:p>
            <a:pPr algn="l">
              <a:lnSpc>
                <a:spcPts val="2564"/>
              </a:lnSpc>
            </a:pPr>
            <a:r>
              <a:rPr lang="en-US" sz="1899" spc="113">
                <a:solidFill>
                  <a:srgbClr val="494949"/>
                </a:solidFill>
                <a:latin typeface="Montserrat"/>
                <a:ea typeface="Montserrat"/>
                <a:cs typeface="Montserrat"/>
                <a:sym typeface="Montserrat"/>
              </a:rPr>
              <a:t>sortPropertiesByFloor() -&gt; using list</a:t>
            </a:r>
          </a:p>
          <a:p>
            <a:pPr algn="l">
              <a:lnSpc>
                <a:spcPts val="2564"/>
              </a:lnSpc>
            </a:pPr>
            <a:r>
              <a:rPr lang="en-US" sz="1899" spc="113">
                <a:solidFill>
                  <a:srgbClr val="494949"/>
                </a:solidFill>
                <a:latin typeface="Montserrat"/>
                <a:ea typeface="Montserrat"/>
                <a:cs typeface="Montserrat"/>
                <a:sym typeface="Montserrat"/>
              </a:rPr>
              <a:t>groupPropertiesByOwner() -&gt; using Map</a:t>
            </a:r>
          </a:p>
          <a:p>
            <a:pPr algn="l">
              <a:lnSpc>
                <a:spcPts val="2564"/>
              </a:lnSpc>
            </a:pPr>
            <a:r>
              <a:rPr lang="en-US" sz="1899" i="true" spc="113">
                <a:solidFill>
                  <a:srgbClr val="494949"/>
                </a:solidFill>
                <a:latin typeface="Montserrat Italics"/>
                <a:ea typeface="Montserrat Italics"/>
                <a:cs typeface="Montserrat Italics"/>
                <a:sym typeface="Montserrat Italics"/>
              </a:rPr>
              <a:t>groupPropertiesByPetType() -&gt; using Map</a:t>
            </a:r>
          </a:p>
          <a:p>
            <a:pPr algn="l" marL="0" indent="0" lvl="0">
              <a:lnSpc>
                <a:spcPts val="2564"/>
              </a:lnSpc>
              <a:spcBef>
                <a:spcPct val="0"/>
              </a:spcBef>
            </a:pPr>
          </a:p>
        </p:txBody>
      </p:sp>
      <p:sp>
        <p:nvSpPr>
          <p:cNvPr name="TextBox 6" id="6"/>
          <p:cNvSpPr txBox="true"/>
          <p:nvPr/>
        </p:nvSpPr>
        <p:spPr>
          <a:xfrm rot="0">
            <a:off x="1538719" y="1407077"/>
            <a:ext cx="1578952" cy="1024898"/>
          </a:xfrm>
          <a:prstGeom prst="rect">
            <a:avLst/>
          </a:prstGeom>
        </p:spPr>
        <p:txBody>
          <a:bodyPr anchor="t" rtlCol="false" tIns="0" lIns="0" bIns="0" rIns="0">
            <a:spAutoFit/>
          </a:bodyPr>
          <a:lstStyle/>
          <a:p>
            <a:pPr algn="l">
              <a:lnSpc>
                <a:spcPts val="7680"/>
              </a:lnSpc>
            </a:pPr>
            <a:r>
              <a:rPr lang="en-US" sz="8000" spc="-656">
                <a:solidFill>
                  <a:srgbClr val="494949"/>
                </a:solidFill>
                <a:latin typeface="Montserrat"/>
                <a:ea typeface="Montserrat"/>
                <a:cs typeface="Montserrat"/>
                <a:sym typeface="Montserrat"/>
              </a:rPr>
              <a:t>04</a:t>
            </a:r>
          </a:p>
        </p:txBody>
      </p:sp>
      <p:grpSp>
        <p:nvGrpSpPr>
          <p:cNvPr name="Group 7" id="7"/>
          <p:cNvGrpSpPr/>
          <p:nvPr/>
        </p:nvGrpSpPr>
        <p:grpSpPr>
          <a:xfrm rot="0">
            <a:off x="8065113" y="562562"/>
            <a:ext cx="9431232" cy="9065333"/>
            <a:chOff x="0" y="0"/>
            <a:chExt cx="3157182" cy="3034695"/>
          </a:xfrm>
        </p:grpSpPr>
        <p:sp>
          <p:nvSpPr>
            <p:cNvPr name="Freeform 8" id="8"/>
            <p:cNvSpPr/>
            <p:nvPr/>
          </p:nvSpPr>
          <p:spPr>
            <a:xfrm flipH="false" flipV="false" rot="0">
              <a:off x="0" y="0"/>
              <a:ext cx="3157182" cy="3034695"/>
            </a:xfrm>
            <a:custGeom>
              <a:avLst/>
              <a:gdLst/>
              <a:ahLst/>
              <a:cxnLst/>
              <a:rect r="r" b="b" t="t" l="l"/>
              <a:pathLst>
                <a:path h="3034695" w="3157182">
                  <a:moveTo>
                    <a:pt x="12313" y="0"/>
                  </a:moveTo>
                  <a:lnTo>
                    <a:pt x="3144869" y="0"/>
                  </a:lnTo>
                  <a:cubicBezTo>
                    <a:pt x="3151669" y="0"/>
                    <a:pt x="3157182" y="5513"/>
                    <a:pt x="3157182" y="12313"/>
                  </a:cubicBezTo>
                  <a:lnTo>
                    <a:pt x="3157182" y="3022382"/>
                  </a:lnTo>
                  <a:cubicBezTo>
                    <a:pt x="3157182" y="3029182"/>
                    <a:pt x="3151669" y="3034695"/>
                    <a:pt x="3144869" y="3034695"/>
                  </a:cubicBezTo>
                  <a:lnTo>
                    <a:pt x="12313" y="3034695"/>
                  </a:lnTo>
                  <a:cubicBezTo>
                    <a:pt x="5513" y="3034695"/>
                    <a:pt x="0" y="3029182"/>
                    <a:pt x="0" y="3022382"/>
                  </a:cubicBezTo>
                  <a:lnTo>
                    <a:pt x="0" y="12313"/>
                  </a:lnTo>
                  <a:cubicBezTo>
                    <a:pt x="0" y="5513"/>
                    <a:pt x="5513" y="0"/>
                    <a:pt x="12313" y="0"/>
                  </a:cubicBezTo>
                  <a:close/>
                </a:path>
              </a:pathLst>
            </a:custGeom>
            <a:solidFill>
              <a:srgbClr val="CBCFB5"/>
            </a:solidFill>
          </p:spPr>
        </p:sp>
        <p:sp>
          <p:nvSpPr>
            <p:cNvPr name="TextBox 9" id="9"/>
            <p:cNvSpPr txBox="true"/>
            <p:nvPr/>
          </p:nvSpPr>
          <p:spPr>
            <a:xfrm>
              <a:off x="0" y="85725"/>
              <a:ext cx="3157182" cy="2948970"/>
            </a:xfrm>
            <a:prstGeom prst="rect">
              <a:avLst/>
            </a:prstGeom>
          </p:spPr>
          <p:txBody>
            <a:bodyPr anchor="ctr" rtlCol="false" tIns="50800" lIns="50800" bIns="50800" rIns="50800"/>
            <a:lstStyle/>
            <a:p>
              <a:pPr algn="ctr">
                <a:lnSpc>
                  <a:spcPts val="1925"/>
                </a:lnSpc>
              </a:pPr>
            </a:p>
          </p:txBody>
        </p:sp>
      </p:grpSp>
      <p:sp>
        <p:nvSpPr>
          <p:cNvPr name="TextBox 10" id="10"/>
          <p:cNvSpPr txBox="true"/>
          <p:nvPr/>
        </p:nvSpPr>
        <p:spPr>
          <a:xfrm rot="0">
            <a:off x="9273439" y="1407077"/>
            <a:ext cx="1578952" cy="1024898"/>
          </a:xfrm>
          <a:prstGeom prst="rect">
            <a:avLst/>
          </a:prstGeom>
        </p:spPr>
        <p:txBody>
          <a:bodyPr anchor="t" rtlCol="false" tIns="0" lIns="0" bIns="0" rIns="0">
            <a:spAutoFit/>
          </a:bodyPr>
          <a:lstStyle/>
          <a:p>
            <a:pPr algn="l">
              <a:lnSpc>
                <a:spcPts val="7680"/>
              </a:lnSpc>
            </a:pPr>
            <a:r>
              <a:rPr lang="en-US" sz="8000" spc="-656">
                <a:solidFill>
                  <a:srgbClr val="494949"/>
                </a:solidFill>
                <a:latin typeface="Montserrat"/>
                <a:ea typeface="Montserrat"/>
                <a:cs typeface="Montserrat"/>
                <a:sym typeface="Montserrat"/>
              </a:rPr>
              <a:t>05</a:t>
            </a:r>
          </a:p>
        </p:txBody>
      </p:sp>
      <p:sp>
        <p:nvSpPr>
          <p:cNvPr name="TextBox 11" id="11"/>
          <p:cNvSpPr txBox="true"/>
          <p:nvPr/>
        </p:nvSpPr>
        <p:spPr>
          <a:xfrm rot="0">
            <a:off x="8721123" y="2556804"/>
            <a:ext cx="7985861" cy="6793230"/>
          </a:xfrm>
          <a:prstGeom prst="rect">
            <a:avLst/>
          </a:prstGeom>
        </p:spPr>
        <p:txBody>
          <a:bodyPr anchor="t" rtlCol="false" tIns="0" lIns="0" bIns="0" rIns="0">
            <a:spAutoFit/>
          </a:bodyPr>
          <a:lstStyle/>
          <a:p>
            <a:pPr algn="l">
              <a:lnSpc>
                <a:spcPts val="2564"/>
              </a:lnSpc>
            </a:pPr>
            <a:r>
              <a:rPr lang="en-US" sz="1899" spc="113">
                <a:solidFill>
                  <a:srgbClr val="494949"/>
                </a:solidFill>
                <a:latin typeface="Montserrat"/>
                <a:ea typeface="Montserrat"/>
                <a:cs typeface="Montserrat"/>
                <a:sym typeface="Montserrat"/>
              </a:rPr>
              <a:t>The data is read and written to a JSON file containing the persons, properties, and leases information.</a:t>
            </a:r>
          </a:p>
          <a:p>
            <a:pPr algn="l">
              <a:lnSpc>
                <a:spcPts val="2564"/>
              </a:lnSpc>
            </a:pPr>
            <a:r>
              <a:rPr lang="en-US" sz="1899" spc="113">
                <a:solidFill>
                  <a:srgbClr val="494949"/>
                </a:solidFill>
                <a:latin typeface="Montserrat"/>
                <a:ea typeface="Montserrat"/>
                <a:cs typeface="Montserrat"/>
                <a:sym typeface="Montserrat"/>
              </a:rPr>
              <a:t>The argument that allows user interaction is "add". By accessing it, users can introduce new properties and create new leases in the system.</a:t>
            </a:r>
          </a:p>
          <a:p>
            <a:pPr algn="l">
              <a:lnSpc>
                <a:spcPts val="2564"/>
              </a:lnSpc>
            </a:pPr>
          </a:p>
          <a:p>
            <a:pPr algn="l">
              <a:lnSpc>
                <a:spcPts val="2564"/>
              </a:lnSpc>
            </a:pPr>
            <a:r>
              <a:rPr lang="en-US" sz="1899" spc="113" b="true">
                <a:solidFill>
                  <a:srgbClr val="494949"/>
                </a:solidFill>
                <a:latin typeface="Montserrat Bold"/>
                <a:ea typeface="Montserrat Bold"/>
                <a:cs typeface="Montserrat Bold"/>
                <a:sym typeface="Montserrat Bold"/>
              </a:rPr>
              <a:t>Custum Exceptions:</a:t>
            </a:r>
          </a:p>
          <a:p>
            <a:pPr algn="l">
              <a:lnSpc>
                <a:spcPts val="2564"/>
              </a:lnSpc>
            </a:pPr>
            <a:r>
              <a:rPr lang="en-US" sz="1899" spc="113" b="true">
                <a:solidFill>
                  <a:srgbClr val="494949"/>
                </a:solidFill>
                <a:latin typeface="Montserrat Bold"/>
                <a:ea typeface="Montserrat Bold"/>
                <a:cs typeface="Montserrat Bold"/>
                <a:sym typeface="Montserrat Bold"/>
              </a:rPr>
              <a:t>PropertyNotFoundException </a:t>
            </a:r>
            <a:r>
              <a:rPr lang="en-US" sz="1899" spc="113">
                <a:solidFill>
                  <a:srgbClr val="494949"/>
                </a:solidFill>
                <a:latin typeface="Montserrat"/>
                <a:ea typeface="Montserrat"/>
                <a:cs typeface="Montserrat"/>
                <a:sym typeface="Montserrat"/>
              </a:rPr>
              <a:t>-&gt;used when the user wants to create a lease for a property, but the property is not found in the JSON file.</a:t>
            </a:r>
          </a:p>
          <a:p>
            <a:pPr algn="l">
              <a:lnSpc>
                <a:spcPts val="2564"/>
              </a:lnSpc>
            </a:pPr>
            <a:r>
              <a:rPr lang="en-US" sz="1899" spc="113" b="true">
                <a:solidFill>
                  <a:srgbClr val="494949"/>
                </a:solidFill>
                <a:latin typeface="Montserrat Bold"/>
                <a:ea typeface="Montserrat Bold"/>
                <a:cs typeface="Montserrat Bold"/>
                <a:sym typeface="Montserrat Bold"/>
              </a:rPr>
              <a:t>InvalidAddressFormatException</a:t>
            </a:r>
            <a:r>
              <a:rPr lang="en-US" sz="1899" spc="113">
                <a:solidFill>
                  <a:srgbClr val="494949"/>
                </a:solidFill>
                <a:latin typeface="Montserrat"/>
                <a:ea typeface="Montserrat"/>
                <a:cs typeface="Montserrat"/>
                <a:sym typeface="Montserrat"/>
              </a:rPr>
              <a:t> -&gt;used when the user's input for the address does not match the expected format.</a:t>
            </a:r>
          </a:p>
          <a:p>
            <a:pPr algn="l">
              <a:lnSpc>
                <a:spcPts val="2564"/>
              </a:lnSpc>
            </a:pPr>
          </a:p>
          <a:p>
            <a:pPr algn="l">
              <a:lnSpc>
                <a:spcPts val="2564"/>
              </a:lnSpc>
            </a:pPr>
            <a:r>
              <a:rPr lang="en-US" sz="1899" spc="113" b="true">
                <a:solidFill>
                  <a:srgbClr val="494949"/>
                </a:solidFill>
                <a:latin typeface="Montserrat Bold"/>
                <a:ea typeface="Montserrat Bold"/>
                <a:cs typeface="Montserrat Bold"/>
                <a:sym typeface="Montserrat Bold"/>
              </a:rPr>
              <a:t>Language Exceptions:</a:t>
            </a:r>
          </a:p>
          <a:p>
            <a:pPr algn="l">
              <a:lnSpc>
                <a:spcPts val="2564"/>
              </a:lnSpc>
            </a:pPr>
            <a:r>
              <a:rPr lang="en-US" sz="1899" spc="113">
                <a:solidFill>
                  <a:srgbClr val="494949"/>
                </a:solidFill>
                <a:latin typeface="Montserrat"/>
                <a:ea typeface="Montserrat"/>
                <a:cs typeface="Montserrat"/>
                <a:sym typeface="Montserrat"/>
              </a:rPr>
              <a:t>NumberFormatException -&gt; used when the number of pets is required and the user inputs something that is not a valid number.</a:t>
            </a:r>
          </a:p>
          <a:p>
            <a:pPr algn="l">
              <a:lnSpc>
                <a:spcPts val="2564"/>
              </a:lnSpc>
            </a:pPr>
            <a:r>
              <a:rPr lang="en-US" sz="1899" spc="113">
                <a:solidFill>
                  <a:srgbClr val="494949"/>
                </a:solidFill>
                <a:latin typeface="Montserrat"/>
                <a:ea typeface="Montserrat"/>
                <a:cs typeface="Montserrat"/>
                <a:sym typeface="Montserrat"/>
              </a:rPr>
              <a:t>IOException-&gt; used for handling input/output exceptions, such as issues reading from or writing to a file.</a:t>
            </a:r>
          </a:p>
          <a:p>
            <a:pPr algn="l" marL="0" indent="0" lvl="0">
              <a:lnSpc>
                <a:spcPts val="2564"/>
              </a:lnSpc>
              <a:spcBef>
                <a:spcPct val="0"/>
              </a:spcBef>
            </a:pPr>
            <a:r>
              <a:rPr lang="en-US" sz="1899" spc="113">
                <a:solidFill>
                  <a:srgbClr val="494949"/>
                </a:solidFill>
                <a:latin typeface="Montserrat"/>
                <a:ea typeface="Montserrat"/>
                <a:cs typeface="Montserrat"/>
                <a:sym typeface="Montserrat"/>
              </a:rPr>
              <a:t>ParseException -&gt; used in the "lease" case for parsing dates, ensuring that the date format is correct and valid.</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F5EDE6"/>
        </a:solidFill>
      </p:bgPr>
    </p:bg>
    <p:spTree>
      <p:nvGrpSpPr>
        <p:cNvPr id="1" name=""/>
        <p:cNvGrpSpPr/>
        <p:nvPr/>
      </p:nvGrpSpPr>
      <p:grpSpPr>
        <a:xfrm>
          <a:off x="0" y="0"/>
          <a:ext cx="0" cy="0"/>
          <a:chOff x="0" y="0"/>
          <a:chExt cx="0" cy="0"/>
        </a:xfrm>
      </p:grpSpPr>
      <p:sp>
        <p:nvSpPr>
          <p:cNvPr name="TextBox 2" id="2"/>
          <p:cNvSpPr txBox="true"/>
          <p:nvPr/>
        </p:nvSpPr>
        <p:spPr>
          <a:xfrm rot="0">
            <a:off x="1314450" y="1572074"/>
            <a:ext cx="7707571" cy="2329815"/>
          </a:xfrm>
          <a:prstGeom prst="rect">
            <a:avLst/>
          </a:prstGeom>
        </p:spPr>
        <p:txBody>
          <a:bodyPr anchor="t" rtlCol="false" tIns="0" lIns="0" bIns="0" rIns="0">
            <a:spAutoFit/>
          </a:bodyPr>
          <a:lstStyle/>
          <a:p>
            <a:pPr algn="l">
              <a:lnSpc>
                <a:spcPts val="9030"/>
              </a:lnSpc>
            </a:pPr>
            <a:r>
              <a:rPr lang="en-US" sz="7000" spc="-399">
                <a:solidFill>
                  <a:srgbClr val="494949"/>
                </a:solidFill>
                <a:latin typeface="TAN Pearl"/>
                <a:ea typeface="TAN Pearl"/>
                <a:cs typeface="TAN Pearl"/>
                <a:sym typeface="TAN Pearl"/>
              </a:rPr>
              <a:t>Challenges and Solutions</a:t>
            </a:r>
          </a:p>
        </p:txBody>
      </p:sp>
      <p:sp>
        <p:nvSpPr>
          <p:cNvPr name="TextBox 3" id="3"/>
          <p:cNvSpPr txBox="true"/>
          <p:nvPr/>
        </p:nvSpPr>
        <p:spPr>
          <a:xfrm rot="0">
            <a:off x="1314450" y="4508233"/>
            <a:ext cx="7707571" cy="4526280"/>
          </a:xfrm>
          <a:prstGeom prst="rect">
            <a:avLst/>
          </a:prstGeom>
        </p:spPr>
        <p:txBody>
          <a:bodyPr anchor="t" rtlCol="false" tIns="0" lIns="0" bIns="0" rIns="0">
            <a:spAutoFit/>
          </a:bodyPr>
          <a:lstStyle/>
          <a:p>
            <a:pPr algn="l">
              <a:lnSpc>
                <a:spcPts val="2564"/>
              </a:lnSpc>
            </a:pPr>
            <a:r>
              <a:rPr lang="en-US" sz="1899" spc="113">
                <a:solidFill>
                  <a:srgbClr val="494949"/>
                </a:solidFill>
                <a:latin typeface="Montserrat"/>
                <a:ea typeface="Montserrat"/>
                <a:cs typeface="Montserrat"/>
                <a:sym typeface="Montserrat"/>
              </a:rPr>
              <a:t>Once the system was nearly complete, I had to review the previous requirements.  As a result, I implemented those features that I unintentionally deleted or forgot, to ensure everything was in line with the original specifications.</a:t>
            </a:r>
          </a:p>
          <a:p>
            <a:pPr algn="l">
              <a:lnSpc>
                <a:spcPts val="2564"/>
              </a:lnSpc>
            </a:pPr>
          </a:p>
          <a:p>
            <a:pPr algn="l">
              <a:lnSpc>
                <a:spcPts val="2564"/>
              </a:lnSpc>
            </a:pPr>
            <a:r>
              <a:rPr lang="en-US" sz="1899" spc="113">
                <a:solidFill>
                  <a:srgbClr val="494949"/>
                </a:solidFill>
                <a:latin typeface="Montserrat"/>
                <a:ea typeface="Montserrat"/>
                <a:cs typeface="Montserrat"/>
                <a:sym typeface="Montserrat"/>
              </a:rPr>
              <a:t>While working on sorting and grouping the data, I tested different cases to ensure that the data was consistently organized and categorized correctly.</a:t>
            </a:r>
          </a:p>
          <a:p>
            <a:pPr algn="l">
              <a:lnSpc>
                <a:spcPts val="2564"/>
              </a:lnSpc>
            </a:pPr>
          </a:p>
          <a:p>
            <a:pPr algn="l" marL="0" indent="0" lvl="0">
              <a:lnSpc>
                <a:spcPts val="2564"/>
              </a:lnSpc>
              <a:spcBef>
                <a:spcPct val="0"/>
              </a:spcBef>
            </a:pPr>
            <a:r>
              <a:rPr lang="en-US" sz="1899" spc="113">
                <a:solidFill>
                  <a:srgbClr val="494949"/>
                </a:solidFill>
                <a:latin typeface="Montserrat"/>
                <a:ea typeface="Montserrat"/>
                <a:cs typeface="Montserrat"/>
                <a:sym typeface="Montserrat"/>
              </a:rPr>
              <a:t>To make the system more reliable and prevent crashes, I added a error-handling system. This way, if any errors came up, the system could handle them without stopping or causing problems.</a:t>
            </a:r>
          </a:p>
        </p:txBody>
      </p:sp>
      <p:grpSp>
        <p:nvGrpSpPr>
          <p:cNvPr name="Group 4" id="4"/>
          <p:cNvGrpSpPr/>
          <p:nvPr/>
        </p:nvGrpSpPr>
        <p:grpSpPr>
          <a:xfrm rot="0">
            <a:off x="10261239" y="1170261"/>
            <a:ext cx="6998061" cy="2561528"/>
            <a:chOff x="0" y="0"/>
            <a:chExt cx="2342659" cy="857492"/>
          </a:xfrm>
        </p:grpSpPr>
        <p:sp>
          <p:nvSpPr>
            <p:cNvPr name="Freeform 5" id="5"/>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F7CEB5"/>
            </a:solidFill>
          </p:spPr>
        </p:sp>
        <p:sp>
          <p:nvSpPr>
            <p:cNvPr name="TextBox 6" id="6"/>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sp>
        <p:nvSpPr>
          <p:cNvPr name="TextBox 7" id="7"/>
          <p:cNvSpPr txBox="true"/>
          <p:nvPr/>
        </p:nvSpPr>
        <p:spPr>
          <a:xfrm rot="0">
            <a:off x="10777422" y="2033826"/>
            <a:ext cx="1578952" cy="1024898"/>
          </a:xfrm>
          <a:prstGeom prst="rect">
            <a:avLst/>
          </a:prstGeom>
        </p:spPr>
        <p:txBody>
          <a:bodyPr anchor="t" rtlCol="false" tIns="0" lIns="0" bIns="0" rIns="0">
            <a:spAutoFit/>
          </a:bodyPr>
          <a:lstStyle/>
          <a:p>
            <a:pPr algn="l">
              <a:lnSpc>
                <a:spcPts val="7680"/>
              </a:lnSpc>
            </a:pPr>
            <a:r>
              <a:rPr lang="en-US" sz="8000" spc="-656">
                <a:solidFill>
                  <a:srgbClr val="494949"/>
                </a:solidFill>
                <a:latin typeface="Montserrat"/>
                <a:ea typeface="Montserrat"/>
                <a:cs typeface="Montserrat"/>
                <a:sym typeface="Montserrat"/>
              </a:rPr>
              <a:t>01.</a:t>
            </a:r>
          </a:p>
        </p:txBody>
      </p:sp>
      <p:grpSp>
        <p:nvGrpSpPr>
          <p:cNvPr name="Group 8" id="8"/>
          <p:cNvGrpSpPr/>
          <p:nvPr/>
        </p:nvGrpSpPr>
        <p:grpSpPr>
          <a:xfrm rot="0">
            <a:off x="10261239" y="3862348"/>
            <a:ext cx="6998061" cy="2561528"/>
            <a:chOff x="0" y="0"/>
            <a:chExt cx="2342659" cy="857492"/>
          </a:xfrm>
        </p:grpSpPr>
        <p:sp>
          <p:nvSpPr>
            <p:cNvPr name="Freeform 9" id="9"/>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CBCFB5"/>
            </a:solidFill>
          </p:spPr>
        </p:sp>
        <p:sp>
          <p:nvSpPr>
            <p:cNvPr name="TextBox 10" id="10"/>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grpSp>
        <p:nvGrpSpPr>
          <p:cNvPr name="Group 11" id="11"/>
          <p:cNvGrpSpPr/>
          <p:nvPr/>
        </p:nvGrpSpPr>
        <p:grpSpPr>
          <a:xfrm rot="0">
            <a:off x="10261239" y="6557226"/>
            <a:ext cx="6998061" cy="2561528"/>
            <a:chOff x="0" y="0"/>
            <a:chExt cx="2342659" cy="857492"/>
          </a:xfrm>
        </p:grpSpPr>
        <p:sp>
          <p:nvSpPr>
            <p:cNvPr name="Freeform 12" id="12"/>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A6B49C"/>
            </a:solidFill>
          </p:spPr>
        </p:sp>
        <p:sp>
          <p:nvSpPr>
            <p:cNvPr name="TextBox 13" id="13"/>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sp>
        <p:nvSpPr>
          <p:cNvPr name="TextBox 14" id="14"/>
          <p:cNvSpPr txBox="true"/>
          <p:nvPr/>
        </p:nvSpPr>
        <p:spPr>
          <a:xfrm rot="0">
            <a:off x="10777422" y="4727308"/>
            <a:ext cx="1578952" cy="1024898"/>
          </a:xfrm>
          <a:prstGeom prst="rect">
            <a:avLst/>
          </a:prstGeom>
        </p:spPr>
        <p:txBody>
          <a:bodyPr anchor="t" rtlCol="false" tIns="0" lIns="0" bIns="0" rIns="0">
            <a:spAutoFit/>
          </a:bodyPr>
          <a:lstStyle/>
          <a:p>
            <a:pPr algn="l">
              <a:lnSpc>
                <a:spcPts val="7680"/>
              </a:lnSpc>
            </a:pPr>
            <a:r>
              <a:rPr lang="en-US" sz="8000" spc="-656">
                <a:solidFill>
                  <a:srgbClr val="494949"/>
                </a:solidFill>
                <a:latin typeface="Montserrat"/>
                <a:ea typeface="Montserrat"/>
                <a:cs typeface="Montserrat"/>
                <a:sym typeface="Montserrat"/>
              </a:rPr>
              <a:t>02.</a:t>
            </a:r>
          </a:p>
        </p:txBody>
      </p:sp>
      <p:sp>
        <p:nvSpPr>
          <p:cNvPr name="TextBox 15" id="15"/>
          <p:cNvSpPr txBox="true"/>
          <p:nvPr/>
        </p:nvSpPr>
        <p:spPr>
          <a:xfrm rot="0">
            <a:off x="10777422" y="7420791"/>
            <a:ext cx="1578952" cy="1024898"/>
          </a:xfrm>
          <a:prstGeom prst="rect">
            <a:avLst/>
          </a:prstGeom>
        </p:spPr>
        <p:txBody>
          <a:bodyPr anchor="t" rtlCol="false" tIns="0" lIns="0" bIns="0" rIns="0">
            <a:spAutoFit/>
          </a:bodyPr>
          <a:lstStyle/>
          <a:p>
            <a:pPr algn="l">
              <a:lnSpc>
                <a:spcPts val="7680"/>
              </a:lnSpc>
            </a:pPr>
            <a:r>
              <a:rPr lang="en-US" sz="8000" spc="-656">
                <a:solidFill>
                  <a:srgbClr val="494949"/>
                </a:solidFill>
                <a:latin typeface="Montserrat"/>
                <a:ea typeface="Montserrat"/>
                <a:cs typeface="Montserrat"/>
                <a:sym typeface="Montserrat"/>
              </a:rPr>
              <a:t>03.</a:t>
            </a:r>
          </a:p>
        </p:txBody>
      </p:sp>
      <p:sp>
        <p:nvSpPr>
          <p:cNvPr name="TextBox 16" id="16"/>
          <p:cNvSpPr txBox="true"/>
          <p:nvPr/>
        </p:nvSpPr>
        <p:spPr>
          <a:xfrm rot="0">
            <a:off x="12504658" y="1950962"/>
            <a:ext cx="4132127" cy="981075"/>
          </a:xfrm>
          <a:prstGeom prst="rect">
            <a:avLst/>
          </a:prstGeom>
        </p:spPr>
        <p:txBody>
          <a:bodyPr anchor="t" rtlCol="false" tIns="0" lIns="0" bIns="0" rIns="0">
            <a:spAutoFit/>
          </a:bodyPr>
          <a:lstStyle/>
          <a:p>
            <a:pPr algn="l" marL="0" indent="0" lvl="0">
              <a:lnSpc>
                <a:spcPts val="2699"/>
              </a:lnSpc>
              <a:spcBef>
                <a:spcPct val="0"/>
              </a:spcBef>
            </a:pPr>
            <a:r>
              <a:rPr lang="en-US" b="true" sz="1999" spc="31">
                <a:solidFill>
                  <a:srgbClr val="494949"/>
                </a:solidFill>
                <a:latin typeface="Montserrat Medium"/>
                <a:ea typeface="Montserrat Medium"/>
                <a:cs typeface="Montserrat Medium"/>
                <a:sym typeface="Montserrat Medium"/>
              </a:rPr>
              <a:t>Sorting and grouping data to make sense for property management.</a:t>
            </a:r>
          </a:p>
        </p:txBody>
      </p:sp>
      <p:sp>
        <p:nvSpPr>
          <p:cNvPr name="TextBox 17" id="17"/>
          <p:cNvSpPr txBox="true"/>
          <p:nvPr/>
        </p:nvSpPr>
        <p:spPr>
          <a:xfrm rot="0">
            <a:off x="12504658" y="4644445"/>
            <a:ext cx="4132127" cy="981075"/>
          </a:xfrm>
          <a:prstGeom prst="rect">
            <a:avLst/>
          </a:prstGeom>
        </p:spPr>
        <p:txBody>
          <a:bodyPr anchor="t" rtlCol="false" tIns="0" lIns="0" bIns="0" rIns="0">
            <a:spAutoFit/>
          </a:bodyPr>
          <a:lstStyle/>
          <a:p>
            <a:pPr algn="l" marL="0" indent="0" lvl="0">
              <a:lnSpc>
                <a:spcPts val="2699"/>
              </a:lnSpc>
              <a:spcBef>
                <a:spcPct val="0"/>
              </a:spcBef>
            </a:pPr>
            <a:r>
              <a:rPr lang="en-US" b="true" sz="1999" spc="31">
                <a:solidFill>
                  <a:srgbClr val="494949"/>
                </a:solidFill>
                <a:latin typeface="Montserrat Medium"/>
                <a:ea typeface="Montserrat Medium"/>
                <a:cs typeface="Montserrat Medium"/>
                <a:sym typeface="Montserrat Medium"/>
              </a:rPr>
              <a:t>Thinking of potential scenarios where program could crash and managing them.</a:t>
            </a:r>
          </a:p>
        </p:txBody>
      </p:sp>
      <p:sp>
        <p:nvSpPr>
          <p:cNvPr name="TextBox 18" id="18"/>
          <p:cNvSpPr txBox="true"/>
          <p:nvPr/>
        </p:nvSpPr>
        <p:spPr>
          <a:xfrm rot="0">
            <a:off x="12504658" y="7504614"/>
            <a:ext cx="4132127" cy="647700"/>
          </a:xfrm>
          <a:prstGeom prst="rect">
            <a:avLst/>
          </a:prstGeom>
        </p:spPr>
        <p:txBody>
          <a:bodyPr anchor="t" rtlCol="false" tIns="0" lIns="0" bIns="0" rIns="0">
            <a:spAutoFit/>
          </a:bodyPr>
          <a:lstStyle/>
          <a:p>
            <a:pPr algn="l" marL="0" indent="0" lvl="0">
              <a:lnSpc>
                <a:spcPts val="2699"/>
              </a:lnSpc>
              <a:spcBef>
                <a:spcPct val="0"/>
              </a:spcBef>
            </a:pPr>
            <a:r>
              <a:rPr lang="en-US" b="true" sz="1999" spc="31">
                <a:solidFill>
                  <a:srgbClr val="494949"/>
                </a:solidFill>
                <a:latin typeface="Montserrat Medium"/>
                <a:ea typeface="Montserrat Medium"/>
                <a:cs typeface="Montserrat Medium"/>
                <a:sym typeface="Montserrat Medium"/>
              </a:rPr>
              <a:t>Developing a robust exception handling system.</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F5EDE6"/>
        </a:solidFill>
      </p:bgPr>
    </p:bg>
    <p:spTree>
      <p:nvGrpSpPr>
        <p:cNvPr id="1" name=""/>
        <p:cNvGrpSpPr/>
        <p:nvPr/>
      </p:nvGrpSpPr>
      <p:grpSpPr>
        <a:xfrm>
          <a:off x="0" y="0"/>
          <a:ext cx="0" cy="0"/>
          <a:chOff x="0" y="0"/>
          <a:chExt cx="0" cy="0"/>
        </a:xfrm>
      </p:grpSpPr>
      <p:grpSp>
        <p:nvGrpSpPr>
          <p:cNvPr name="Group 2" id="2"/>
          <p:cNvGrpSpPr/>
          <p:nvPr/>
        </p:nvGrpSpPr>
        <p:grpSpPr>
          <a:xfrm rot="0">
            <a:off x="509260" y="468933"/>
            <a:ext cx="17269480" cy="9349134"/>
            <a:chOff x="0" y="0"/>
            <a:chExt cx="1537094" cy="832133"/>
          </a:xfrm>
        </p:grpSpPr>
        <p:sp>
          <p:nvSpPr>
            <p:cNvPr name="Freeform 3" id="3"/>
            <p:cNvSpPr/>
            <p:nvPr/>
          </p:nvSpPr>
          <p:spPr>
            <a:xfrm flipH="false" flipV="false" rot="0">
              <a:off x="0" y="0"/>
              <a:ext cx="1537094" cy="832133"/>
            </a:xfrm>
            <a:custGeom>
              <a:avLst/>
              <a:gdLst/>
              <a:ahLst/>
              <a:cxnLst/>
              <a:rect r="r" b="b" t="t" l="l"/>
              <a:pathLst>
                <a:path h="832133" w="1537094">
                  <a:moveTo>
                    <a:pt x="0" y="0"/>
                  </a:moveTo>
                  <a:lnTo>
                    <a:pt x="1537094" y="0"/>
                  </a:lnTo>
                  <a:lnTo>
                    <a:pt x="1537094" y="832133"/>
                  </a:lnTo>
                  <a:lnTo>
                    <a:pt x="0" y="832133"/>
                  </a:lnTo>
                  <a:close/>
                </a:path>
              </a:pathLst>
            </a:custGeom>
            <a:solidFill>
              <a:srgbClr val="F7CEB5"/>
            </a:solidFill>
          </p:spPr>
        </p:sp>
        <p:sp>
          <p:nvSpPr>
            <p:cNvPr name="TextBox 4" id="4"/>
            <p:cNvSpPr txBox="true"/>
            <p:nvPr/>
          </p:nvSpPr>
          <p:spPr>
            <a:xfrm>
              <a:off x="0" y="-38100"/>
              <a:ext cx="1537094" cy="870233"/>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2362883" y="2066548"/>
            <a:ext cx="13562234" cy="1026795"/>
          </a:xfrm>
          <a:prstGeom prst="rect">
            <a:avLst/>
          </a:prstGeom>
        </p:spPr>
        <p:txBody>
          <a:bodyPr anchor="t" rtlCol="false" tIns="0" lIns="0" bIns="0" rIns="0">
            <a:spAutoFit/>
          </a:bodyPr>
          <a:lstStyle/>
          <a:p>
            <a:pPr algn="ctr">
              <a:lnSpc>
                <a:spcPts val="7740"/>
              </a:lnSpc>
            </a:pPr>
            <a:r>
              <a:rPr lang="en-US" sz="6000" spc="-342">
                <a:solidFill>
                  <a:srgbClr val="494949"/>
                </a:solidFill>
                <a:latin typeface="TAN Pearl"/>
                <a:ea typeface="TAN Pearl"/>
                <a:cs typeface="TAN Pearl"/>
                <a:sym typeface="TAN Pearl"/>
              </a:rPr>
              <a:t>Next Steps </a:t>
            </a:r>
          </a:p>
        </p:txBody>
      </p:sp>
      <p:grpSp>
        <p:nvGrpSpPr>
          <p:cNvPr name="Group 6" id="6"/>
          <p:cNvGrpSpPr/>
          <p:nvPr/>
        </p:nvGrpSpPr>
        <p:grpSpPr>
          <a:xfrm rot="0">
            <a:off x="3011717" y="4189222"/>
            <a:ext cx="3710878" cy="2632456"/>
            <a:chOff x="0" y="0"/>
            <a:chExt cx="541635" cy="384230"/>
          </a:xfrm>
        </p:grpSpPr>
        <p:sp>
          <p:nvSpPr>
            <p:cNvPr name="Freeform 7" id="7"/>
            <p:cNvSpPr/>
            <p:nvPr/>
          </p:nvSpPr>
          <p:spPr>
            <a:xfrm flipH="false" flipV="false" rot="0">
              <a:off x="0" y="0"/>
              <a:ext cx="541635" cy="384230"/>
            </a:xfrm>
            <a:custGeom>
              <a:avLst/>
              <a:gdLst/>
              <a:ahLst/>
              <a:cxnLst/>
              <a:rect r="r" b="b" t="t" l="l"/>
              <a:pathLst>
                <a:path h="384230" w="541635">
                  <a:moveTo>
                    <a:pt x="0" y="0"/>
                  </a:moveTo>
                  <a:lnTo>
                    <a:pt x="541635" y="0"/>
                  </a:lnTo>
                  <a:lnTo>
                    <a:pt x="541635" y="384230"/>
                  </a:lnTo>
                  <a:lnTo>
                    <a:pt x="0" y="384230"/>
                  </a:lnTo>
                  <a:close/>
                </a:path>
              </a:pathLst>
            </a:custGeom>
            <a:solidFill>
              <a:srgbClr val="F5EDE6"/>
            </a:solidFill>
          </p:spPr>
        </p:sp>
        <p:sp>
          <p:nvSpPr>
            <p:cNvPr name="TextBox 8" id="8"/>
            <p:cNvSpPr txBox="true"/>
            <p:nvPr/>
          </p:nvSpPr>
          <p:spPr>
            <a:xfrm>
              <a:off x="0" y="-28575"/>
              <a:ext cx="541635" cy="412805"/>
            </a:xfrm>
            <a:prstGeom prst="rect">
              <a:avLst/>
            </a:prstGeom>
          </p:spPr>
          <p:txBody>
            <a:bodyPr anchor="ctr" rtlCol="false" tIns="15688" lIns="15688" bIns="15688" rIns="15688"/>
            <a:lstStyle/>
            <a:p>
              <a:pPr algn="ctr">
                <a:lnSpc>
                  <a:spcPts val="2507"/>
                </a:lnSpc>
                <a:spcBef>
                  <a:spcPct val="0"/>
                </a:spcBef>
              </a:pPr>
            </a:p>
          </p:txBody>
        </p:sp>
      </p:grpSp>
      <p:grpSp>
        <p:nvGrpSpPr>
          <p:cNvPr name="Group 9" id="9"/>
          <p:cNvGrpSpPr/>
          <p:nvPr/>
        </p:nvGrpSpPr>
        <p:grpSpPr>
          <a:xfrm rot="0">
            <a:off x="7280887" y="4189222"/>
            <a:ext cx="3710878" cy="2632456"/>
            <a:chOff x="0" y="0"/>
            <a:chExt cx="541635" cy="384230"/>
          </a:xfrm>
        </p:grpSpPr>
        <p:sp>
          <p:nvSpPr>
            <p:cNvPr name="Freeform 10" id="10"/>
            <p:cNvSpPr/>
            <p:nvPr/>
          </p:nvSpPr>
          <p:spPr>
            <a:xfrm flipH="false" flipV="false" rot="0">
              <a:off x="0" y="0"/>
              <a:ext cx="541635" cy="384230"/>
            </a:xfrm>
            <a:custGeom>
              <a:avLst/>
              <a:gdLst/>
              <a:ahLst/>
              <a:cxnLst/>
              <a:rect r="r" b="b" t="t" l="l"/>
              <a:pathLst>
                <a:path h="384230" w="541635">
                  <a:moveTo>
                    <a:pt x="0" y="0"/>
                  </a:moveTo>
                  <a:lnTo>
                    <a:pt x="541635" y="0"/>
                  </a:lnTo>
                  <a:lnTo>
                    <a:pt x="541635" y="384230"/>
                  </a:lnTo>
                  <a:lnTo>
                    <a:pt x="0" y="384230"/>
                  </a:lnTo>
                  <a:close/>
                </a:path>
              </a:pathLst>
            </a:custGeom>
            <a:solidFill>
              <a:srgbClr val="F5EDE6"/>
            </a:solidFill>
          </p:spPr>
        </p:sp>
        <p:sp>
          <p:nvSpPr>
            <p:cNvPr name="TextBox 11" id="11"/>
            <p:cNvSpPr txBox="true"/>
            <p:nvPr/>
          </p:nvSpPr>
          <p:spPr>
            <a:xfrm>
              <a:off x="0" y="-28575"/>
              <a:ext cx="541635" cy="412805"/>
            </a:xfrm>
            <a:prstGeom prst="rect">
              <a:avLst/>
            </a:prstGeom>
          </p:spPr>
          <p:txBody>
            <a:bodyPr anchor="ctr" rtlCol="false" tIns="15688" lIns="15688" bIns="15688" rIns="15688"/>
            <a:lstStyle/>
            <a:p>
              <a:pPr algn="ctr">
                <a:lnSpc>
                  <a:spcPts val="2507"/>
                </a:lnSpc>
                <a:spcBef>
                  <a:spcPct val="0"/>
                </a:spcBef>
              </a:pPr>
            </a:p>
          </p:txBody>
        </p:sp>
      </p:grpSp>
      <p:grpSp>
        <p:nvGrpSpPr>
          <p:cNvPr name="Group 12" id="12"/>
          <p:cNvGrpSpPr/>
          <p:nvPr/>
        </p:nvGrpSpPr>
        <p:grpSpPr>
          <a:xfrm rot="0">
            <a:off x="11565405" y="4189222"/>
            <a:ext cx="3710878" cy="2632456"/>
            <a:chOff x="0" y="0"/>
            <a:chExt cx="541635" cy="384230"/>
          </a:xfrm>
        </p:grpSpPr>
        <p:sp>
          <p:nvSpPr>
            <p:cNvPr name="Freeform 13" id="13"/>
            <p:cNvSpPr/>
            <p:nvPr/>
          </p:nvSpPr>
          <p:spPr>
            <a:xfrm flipH="false" flipV="false" rot="0">
              <a:off x="0" y="0"/>
              <a:ext cx="541635" cy="384230"/>
            </a:xfrm>
            <a:custGeom>
              <a:avLst/>
              <a:gdLst/>
              <a:ahLst/>
              <a:cxnLst/>
              <a:rect r="r" b="b" t="t" l="l"/>
              <a:pathLst>
                <a:path h="384230" w="541635">
                  <a:moveTo>
                    <a:pt x="0" y="0"/>
                  </a:moveTo>
                  <a:lnTo>
                    <a:pt x="541635" y="0"/>
                  </a:lnTo>
                  <a:lnTo>
                    <a:pt x="541635" y="384230"/>
                  </a:lnTo>
                  <a:lnTo>
                    <a:pt x="0" y="384230"/>
                  </a:lnTo>
                  <a:close/>
                </a:path>
              </a:pathLst>
            </a:custGeom>
            <a:solidFill>
              <a:srgbClr val="F5EDE6"/>
            </a:solidFill>
          </p:spPr>
        </p:sp>
        <p:sp>
          <p:nvSpPr>
            <p:cNvPr name="TextBox 14" id="14"/>
            <p:cNvSpPr txBox="true"/>
            <p:nvPr/>
          </p:nvSpPr>
          <p:spPr>
            <a:xfrm>
              <a:off x="0" y="-28575"/>
              <a:ext cx="541635" cy="412805"/>
            </a:xfrm>
            <a:prstGeom prst="rect">
              <a:avLst/>
            </a:prstGeom>
          </p:spPr>
          <p:txBody>
            <a:bodyPr anchor="ctr" rtlCol="false" tIns="15688" lIns="15688" bIns="15688" rIns="15688"/>
            <a:lstStyle/>
            <a:p>
              <a:pPr algn="ctr">
                <a:lnSpc>
                  <a:spcPts val="2507"/>
                </a:lnSpc>
                <a:spcBef>
                  <a:spcPct val="0"/>
                </a:spcBef>
              </a:pPr>
            </a:p>
          </p:txBody>
        </p:sp>
      </p:grpSp>
      <p:sp>
        <p:nvSpPr>
          <p:cNvPr name="TextBox 15" id="15"/>
          <p:cNvSpPr txBox="true"/>
          <p:nvPr/>
        </p:nvSpPr>
        <p:spPr>
          <a:xfrm rot="0">
            <a:off x="3436383" y="5005387"/>
            <a:ext cx="2861546" cy="981075"/>
          </a:xfrm>
          <a:prstGeom prst="rect">
            <a:avLst/>
          </a:prstGeom>
        </p:spPr>
        <p:txBody>
          <a:bodyPr anchor="t" rtlCol="false" tIns="0" lIns="0" bIns="0" rIns="0">
            <a:spAutoFit/>
          </a:bodyPr>
          <a:lstStyle/>
          <a:p>
            <a:pPr algn="ctr" marL="0" indent="0" lvl="0">
              <a:lnSpc>
                <a:spcPts val="2699"/>
              </a:lnSpc>
              <a:spcBef>
                <a:spcPct val="0"/>
              </a:spcBef>
            </a:pPr>
            <a:r>
              <a:rPr lang="en-US" sz="1999" spc="119">
                <a:solidFill>
                  <a:srgbClr val="494949"/>
                </a:solidFill>
                <a:latin typeface="Montserrat"/>
                <a:ea typeface="Montserrat"/>
                <a:cs typeface="Montserrat"/>
                <a:sym typeface="Montserrat"/>
              </a:rPr>
              <a:t>Enhance the </a:t>
            </a:r>
            <a:r>
              <a:rPr lang="en-US" b="true" sz="1999" spc="119">
                <a:solidFill>
                  <a:srgbClr val="494949"/>
                </a:solidFill>
                <a:latin typeface="Montserrat Bold"/>
                <a:ea typeface="Montserrat Bold"/>
                <a:cs typeface="Montserrat Bold"/>
                <a:sym typeface="Montserrat Bold"/>
              </a:rPr>
              <a:t>user interface</a:t>
            </a:r>
            <a:r>
              <a:rPr lang="en-US" sz="1999" spc="119">
                <a:solidFill>
                  <a:srgbClr val="494949"/>
                </a:solidFill>
                <a:latin typeface="Montserrat"/>
                <a:ea typeface="Montserrat"/>
                <a:cs typeface="Montserrat"/>
                <a:sym typeface="Montserrat"/>
              </a:rPr>
              <a:t> for better interaction.</a:t>
            </a:r>
          </a:p>
        </p:txBody>
      </p:sp>
      <p:sp>
        <p:nvSpPr>
          <p:cNvPr name="TextBox 16" id="16"/>
          <p:cNvSpPr txBox="true"/>
          <p:nvPr/>
        </p:nvSpPr>
        <p:spPr>
          <a:xfrm rot="0">
            <a:off x="7539232" y="4838700"/>
            <a:ext cx="3213238" cy="1314450"/>
          </a:xfrm>
          <a:prstGeom prst="rect">
            <a:avLst/>
          </a:prstGeom>
        </p:spPr>
        <p:txBody>
          <a:bodyPr anchor="t" rtlCol="false" tIns="0" lIns="0" bIns="0" rIns="0">
            <a:spAutoFit/>
          </a:bodyPr>
          <a:lstStyle/>
          <a:p>
            <a:pPr algn="ctr">
              <a:lnSpc>
                <a:spcPts val="2699"/>
              </a:lnSpc>
            </a:pPr>
            <a:r>
              <a:rPr lang="en-US" sz="1999" spc="119">
                <a:solidFill>
                  <a:srgbClr val="494949"/>
                </a:solidFill>
                <a:latin typeface="Montserrat"/>
                <a:ea typeface="Montserrat"/>
                <a:cs typeface="Montserrat"/>
                <a:sym typeface="Montserrat"/>
              </a:rPr>
              <a:t>Expand functionality:</a:t>
            </a:r>
          </a:p>
          <a:p>
            <a:pPr algn="ctr">
              <a:lnSpc>
                <a:spcPts val="2699"/>
              </a:lnSpc>
            </a:pPr>
            <a:r>
              <a:rPr lang="en-US" b="true" sz="1999" spc="119">
                <a:solidFill>
                  <a:srgbClr val="494949"/>
                </a:solidFill>
                <a:latin typeface="Montserrat Bold"/>
                <a:ea typeface="Montserrat Bold"/>
                <a:cs typeface="Montserrat Bold"/>
                <a:sym typeface="Montserrat Bold"/>
              </a:rPr>
              <a:t>DeleteLease()</a:t>
            </a:r>
          </a:p>
          <a:p>
            <a:pPr algn="ctr">
              <a:lnSpc>
                <a:spcPts val="2699"/>
              </a:lnSpc>
            </a:pPr>
            <a:r>
              <a:rPr lang="en-US" b="true" sz="1999" spc="119">
                <a:solidFill>
                  <a:srgbClr val="494949"/>
                </a:solidFill>
                <a:latin typeface="Montserrat Bold"/>
                <a:ea typeface="Montserrat Bold"/>
                <a:cs typeface="Montserrat Bold"/>
                <a:sym typeface="Montserrat Bold"/>
              </a:rPr>
              <a:t>EditLease()</a:t>
            </a:r>
          </a:p>
          <a:p>
            <a:pPr algn="ctr" marL="0" indent="0" lvl="0">
              <a:lnSpc>
                <a:spcPts val="2699"/>
              </a:lnSpc>
              <a:spcBef>
                <a:spcPct val="0"/>
              </a:spcBef>
            </a:pPr>
            <a:r>
              <a:rPr lang="en-US" b="true" sz="1999" spc="119">
                <a:solidFill>
                  <a:srgbClr val="494949"/>
                </a:solidFill>
                <a:latin typeface="Montserrat Bold"/>
                <a:ea typeface="Montserrat Bold"/>
                <a:cs typeface="Montserrat Bold"/>
                <a:sym typeface="Montserrat Bold"/>
              </a:rPr>
              <a:t>SearchNewProperty()</a:t>
            </a:r>
          </a:p>
        </p:txBody>
      </p:sp>
      <p:sp>
        <p:nvSpPr>
          <p:cNvPr name="TextBox 17" id="17"/>
          <p:cNvSpPr txBox="true"/>
          <p:nvPr/>
        </p:nvSpPr>
        <p:spPr>
          <a:xfrm rot="0">
            <a:off x="11990072" y="4838700"/>
            <a:ext cx="2861546" cy="1314450"/>
          </a:xfrm>
          <a:prstGeom prst="rect">
            <a:avLst/>
          </a:prstGeom>
        </p:spPr>
        <p:txBody>
          <a:bodyPr anchor="t" rtlCol="false" tIns="0" lIns="0" bIns="0" rIns="0">
            <a:spAutoFit/>
          </a:bodyPr>
          <a:lstStyle/>
          <a:p>
            <a:pPr algn="ctr" marL="0" indent="0" lvl="0">
              <a:lnSpc>
                <a:spcPts val="2699"/>
              </a:lnSpc>
              <a:spcBef>
                <a:spcPct val="0"/>
              </a:spcBef>
            </a:pPr>
            <a:r>
              <a:rPr lang="en-US" sz="1999" spc="119">
                <a:solidFill>
                  <a:srgbClr val="494949"/>
                </a:solidFill>
                <a:latin typeface="Montserrat"/>
                <a:ea typeface="Montserrat"/>
                <a:cs typeface="Montserrat"/>
                <a:sym typeface="Montserrat"/>
              </a:rPr>
              <a:t>Improve</a:t>
            </a:r>
            <a:r>
              <a:rPr lang="en-US" b="true" sz="1999" spc="119">
                <a:solidFill>
                  <a:srgbClr val="494949"/>
                </a:solidFill>
                <a:latin typeface="Montserrat Bold"/>
                <a:ea typeface="Montserrat Bold"/>
                <a:cs typeface="Montserrat Bold"/>
                <a:sym typeface="Montserrat Bold"/>
              </a:rPr>
              <a:t> exception handling</a:t>
            </a:r>
            <a:r>
              <a:rPr lang="en-US" sz="1999" spc="119">
                <a:solidFill>
                  <a:srgbClr val="494949"/>
                </a:solidFill>
                <a:latin typeface="Montserrat"/>
                <a:ea typeface="Montserrat"/>
                <a:cs typeface="Montserrat"/>
                <a:sym typeface="Montserrat"/>
              </a:rPr>
              <a:t> to manage more edge cases.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5EDE6"/>
        </a:solidFill>
      </p:bgPr>
    </p:bg>
    <p:spTree>
      <p:nvGrpSpPr>
        <p:cNvPr id="1" name=""/>
        <p:cNvGrpSpPr/>
        <p:nvPr/>
      </p:nvGrpSpPr>
      <p:grpSpPr>
        <a:xfrm>
          <a:off x="0" y="0"/>
          <a:ext cx="0" cy="0"/>
          <a:chOff x="0" y="0"/>
          <a:chExt cx="0" cy="0"/>
        </a:xfrm>
      </p:grpSpPr>
      <p:sp>
        <p:nvSpPr>
          <p:cNvPr name="Freeform 2" id="2"/>
          <p:cNvSpPr/>
          <p:nvPr/>
        </p:nvSpPr>
        <p:spPr>
          <a:xfrm flipH="false" flipV="false" rot="0">
            <a:off x="-3132299" y="-566780"/>
            <a:ext cx="5355572" cy="5877171"/>
          </a:xfrm>
          <a:custGeom>
            <a:avLst/>
            <a:gdLst/>
            <a:ahLst/>
            <a:cxnLst/>
            <a:rect r="r" b="b" t="t" l="l"/>
            <a:pathLst>
              <a:path h="5877171" w="5355572">
                <a:moveTo>
                  <a:pt x="0" y="0"/>
                </a:moveTo>
                <a:lnTo>
                  <a:pt x="5355572" y="0"/>
                </a:lnTo>
                <a:lnTo>
                  <a:pt x="5355572" y="5877171"/>
                </a:lnTo>
                <a:lnTo>
                  <a:pt x="0" y="5877171"/>
                </a:lnTo>
                <a:lnTo>
                  <a:pt x="0" y="0"/>
                </a:lnTo>
                <a:close/>
              </a:path>
            </a:pathLst>
          </a:custGeom>
          <a:blipFill>
            <a:blip r:embed="rId2"/>
            <a:stretch>
              <a:fillRect l="0" t="0" r="0" b="0"/>
            </a:stretch>
          </a:blipFill>
        </p:spPr>
      </p:sp>
      <p:sp>
        <p:nvSpPr>
          <p:cNvPr name="Freeform 3" id="3"/>
          <p:cNvSpPr/>
          <p:nvPr/>
        </p:nvSpPr>
        <p:spPr>
          <a:xfrm flipH="false" flipV="false" rot="-10800000">
            <a:off x="10332582" y="-1537984"/>
            <a:ext cx="6597249" cy="3075967"/>
          </a:xfrm>
          <a:custGeom>
            <a:avLst/>
            <a:gdLst/>
            <a:ahLst/>
            <a:cxnLst/>
            <a:rect r="r" b="b" t="t" l="l"/>
            <a:pathLst>
              <a:path h="3075967" w="6597249">
                <a:moveTo>
                  <a:pt x="0" y="0"/>
                </a:moveTo>
                <a:lnTo>
                  <a:pt x="6597249" y="0"/>
                </a:lnTo>
                <a:lnTo>
                  <a:pt x="6597249" y="3075968"/>
                </a:lnTo>
                <a:lnTo>
                  <a:pt x="0" y="3075968"/>
                </a:lnTo>
                <a:lnTo>
                  <a:pt x="0" y="0"/>
                </a:lnTo>
                <a:close/>
              </a:path>
            </a:pathLst>
          </a:custGeom>
          <a:blipFill>
            <a:blip r:embed="rId3"/>
            <a:stretch>
              <a:fillRect l="0" t="0" r="0" b="0"/>
            </a:stretch>
          </a:blipFill>
        </p:spPr>
      </p:sp>
      <p:sp>
        <p:nvSpPr>
          <p:cNvPr name="Freeform 4" id="4"/>
          <p:cNvSpPr/>
          <p:nvPr/>
        </p:nvSpPr>
        <p:spPr>
          <a:xfrm flipH="false" flipV="false" rot="0">
            <a:off x="16929831" y="2362275"/>
            <a:ext cx="7499556" cy="4199751"/>
          </a:xfrm>
          <a:custGeom>
            <a:avLst/>
            <a:gdLst/>
            <a:ahLst/>
            <a:cxnLst/>
            <a:rect r="r" b="b" t="t" l="l"/>
            <a:pathLst>
              <a:path h="4199751" w="7499556">
                <a:moveTo>
                  <a:pt x="0" y="0"/>
                </a:moveTo>
                <a:lnTo>
                  <a:pt x="7499556" y="0"/>
                </a:lnTo>
                <a:lnTo>
                  <a:pt x="7499556" y="4199751"/>
                </a:lnTo>
                <a:lnTo>
                  <a:pt x="0" y="4199751"/>
                </a:lnTo>
                <a:lnTo>
                  <a:pt x="0" y="0"/>
                </a:lnTo>
                <a:close/>
              </a:path>
            </a:pathLst>
          </a:custGeom>
          <a:blipFill>
            <a:blip r:embed="rId4"/>
            <a:stretch>
              <a:fillRect l="0" t="0" r="0" b="0"/>
            </a:stretch>
          </a:blipFill>
        </p:spPr>
      </p:sp>
      <p:sp>
        <p:nvSpPr>
          <p:cNvPr name="Freeform 5" id="5"/>
          <p:cNvSpPr/>
          <p:nvPr/>
        </p:nvSpPr>
        <p:spPr>
          <a:xfrm flipH="false" flipV="false" rot="0">
            <a:off x="-2836415" y="6352306"/>
            <a:ext cx="5059689" cy="5741491"/>
          </a:xfrm>
          <a:custGeom>
            <a:avLst/>
            <a:gdLst/>
            <a:ahLst/>
            <a:cxnLst/>
            <a:rect r="r" b="b" t="t" l="l"/>
            <a:pathLst>
              <a:path h="5741491" w="5059689">
                <a:moveTo>
                  <a:pt x="0" y="0"/>
                </a:moveTo>
                <a:lnTo>
                  <a:pt x="5059688" y="0"/>
                </a:lnTo>
                <a:lnTo>
                  <a:pt x="5059688" y="5741490"/>
                </a:lnTo>
                <a:lnTo>
                  <a:pt x="0" y="5741490"/>
                </a:lnTo>
                <a:lnTo>
                  <a:pt x="0" y="0"/>
                </a:lnTo>
                <a:close/>
              </a:path>
            </a:pathLst>
          </a:custGeom>
          <a:blipFill>
            <a:blip r:embed="rId5"/>
            <a:stretch>
              <a:fillRect l="0" t="0" r="0" b="0"/>
            </a:stretch>
          </a:blipFill>
        </p:spPr>
      </p:sp>
      <p:sp>
        <p:nvSpPr>
          <p:cNvPr name="Freeform 6" id="6"/>
          <p:cNvSpPr/>
          <p:nvPr/>
        </p:nvSpPr>
        <p:spPr>
          <a:xfrm flipH="false" flipV="false" rot="0">
            <a:off x="14411042" y="-2067382"/>
            <a:ext cx="6150745" cy="5766324"/>
          </a:xfrm>
          <a:custGeom>
            <a:avLst/>
            <a:gdLst/>
            <a:ahLst/>
            <a:cxnLst/>
            <a:rect r="r" b="b" t="t" l="l"/>
            <a:pathLst>
              <a:path h="5766324" w="6150745">
                <a:moveTo>
                  <a:pt x="0" y="0"/>
                </a:moveTo>
                <a:lnTo>
                  <a:pt x="6150746" y="0"/>
                </a:lnTo>
                <a:lnTo>
                  <a:pt x="6150746" y="5766323"/>
                </a:lnTo>
                <a:lnTo>
                  <a:pt x="0" y="5766323"/>
                </a:lnTo>
                <a:lnTo>
                  <a:pt x="0" y="0"/>
                </a:lnTo>
                <a:close/>
              </a:path>
            </a:pathLst>
          </a:custGeom>
          <a:blipFill>
            <a:blip r:embed="rId6"/>
            <a:stretch>
              <a:fillRect l="0" t="0" r="0" b="0"/>
            </a:stretch>
          </a:blipFill>
        </p:spPr>
      </p:sp>
      <p:sp>
        <p:nvSpPr>
          <p:cNvPr name="Freeform 7" id="7"/>
          <p:cNvSpPr/>
          <p:nvPr/>
        </p:nvSpPr>
        <p:spPr>
          <a:xfrm flipH="false" flipV="false" rot="-5400000">
            <a:off x="1779430" y="-3179500"/>
            <a:ext cx="4085368" cy="5586827"/>
          </a:xfrm>
          <a:custGeom>
            <a:avLst/>
            <a:gdLst/>
            <a:ahLst/>
            <a:cxnLst/>
            <a:rect r="r" b="b" t="t" l="l"/>
            <a:pathLst>
              <a:path h="5586827" w="4085368">
                <a:moveTo>
                  <a:pt x="0" y="0"/>
                </a:moveTo>
                <a:lnTo>
                  <a:pt x="4085367" y="0"/>
                </a:lnTo>
                <a:lnTo>
                  <a:pt x="4085367" y="5586827"/>
                </a:lnTo>
                <a:lnTo>
                  <a:pt x="0" y="5586827"/>
                </a:lnTo>
                <a:lnTo>
                  <a:pt x="0" y="0"/>
                </a:lnTo>
                <a:close/>
              </a:path>
            </a:pathLst>
          </a:custGeom>
          <a:blipFill>
            <a:blip r:embed="rId7"/>
            <a:stretch>
              <a:fillRect l="0" t="0" r="0" b="0"/>
            </a:stretch>
          </a:blipFill>
        </p:spPr>
      </p:sp>
      <p:sp>
        <p:nvSpPr>
          <p:cNvPr name="Freeform 8" id="8"/>
          <p:cNvSpPr/>
          <p:nvPr/>
        </p:nvSpPr>
        <p:spPr>
          <a:xfrm flipH="false" flipV="false" rot="0">
            <a:off x="15893830" y="5310391"/>
            <a:ext cx="4667958" cy="6941201"/>
          </a:xfrm>
          <a:custGeom>
            <a:avLst/>
            <a:gdLst/>
            <a:ahLst/>
            <a:cxnLst/>
            <a:rect r="r" b="b" t="t" l="l"/>
            <a:pathLst>
              <a:path h="6941201" w="4667958">
                <a:moveTo>
                  <a:pt x="0" y="0"/>
                </a:moveTo>
                <a:lnTo>
                  <a:pt x="4667958" y="0"/>
                </a:lnTo>
                <a:lnTo>
                  <a:pt x="4667958" y="6941201"/>
                </a:lnTo>
                <a:lnTo>
                  <a:pt x="0" y="6941201"/>
                </a:lnTo>
                <a:lnTo>
                  <a:pt x="0" y="0"/>
                </a:lnTo>
                <a:close/>
              </a:path>
            </a:pathLst>
          </a:custGeom>
          <a:blipFill>
            <a:blip r:embed="rId8"/>
            <a:stretch>
              <a:fillRect l="0" t="0" r="0" b="0"/>
            </a:stretch>
          </a:blipFill>
        </p:spPr>
      </p:sp>
      <p:sp>
        <p:nvSpPr>
          <p:cNvPr name="Freeform 9" id="9"/>
          <p:cNvSpPr/>
          <p:nvPr/>
        </p:nvSpPr>
        <p:spPr>
          <a:xfrm flipH="false" flipV="false" rot="0">
            <a:off x="-2836415" y="3901001"/>
            <a:ext cx="4656793" cy="5322050"/>
          </a:xfrm>
          <a:custGeom>
            <a:avLst/>
            <a:gdLst/>
            <a:ahLst/>
            <a:cxnLst/>
            <a:rect r="r" b="b" t="t" l="l"/>
            <a:pathLst>
              <a:path h="5322050" w="4656793">
                <a:moveTo>
                  <a:pt x="0" y="0"/>
                </a:moveTo>
                <a:lnTo>
                  <a:pt x="4656793" y="0"/>
                </a:lnTo>
                <a:lnTo>
                  <a:pt x="4656793" y="5322050"/>
                </a:lnTo>
                <a:lnTo>
                  <a:pt x="0" y="5322050"/>
                </a:lnTo>
                <a:lnTo>
                  <a:pt x="0" y="0"/>
                </a:lnTo>
                <a:close/>
              </a:path>
            </a:pathLst>
          </a:custGeom>
          <a:blipFill>
            <a:blip r:embed="rId9"/>
            <a:stretch>
              <a:fillRect l="0" t="0" r="0" b="0"/>
            </a:stretch>
          </a:blipFill>
        </p:spPr>
      </p:sp>
      <p:sp>
        <p:nvSpPr>
          <p:cNvPr name="Freeform 10" id="10"/>
          <p:cNvSpPr/>
          <p:nvPr/>
        </p:nvSpPr>
        <p:spPr>
          <a:xfrm flipH="false" flipV="false" rot="0">
            <a:off x="13631207" y="8338429"/>
            <a:ext cx="4656793" cy="5322050"/>
          </a:xfrm>
          <a:custGeom>
            <a:avLst/>
            <a:gdLst/>
            <a:ahLst/>
            <a:cxnLst/>
            <a:rect r="r" b="b" t="t" l="l"/>
            <a:pathLst>
              <a:path h="5322050" w="4656793">
                <a:moveTo>
                  <a:pt x="0" y="0"/>
                </a:moveTo>
                <a:lnTo>
                  <a:pt x="4656793" y="0"/>
                </a:lnTo>
                <a:lnTo>
                  <a:pt x="4656793" y="5322049"/>
                </a:lnTo>
                <a:lnTo>
                  <a:pt x="0" y="5322049"/>
                </a:lnTo>
                <a:lnTo>
                  <a:pt x="0" y="0"/>
                </a:lnTo>
                <a:close/>
              </a:path>
            </a:pathLst>
          </a:custGeom>
          <a:blipFill>
            <a:blip r:embed="rId9"/>
            <a:stretch>
              <a:fillRect l="0" t="0" r="0" b="0"/>
            </a:stretch>
          </a:blipFill>
        </p:spPr>
      </p:sp>
      <p:sp>
        <p:nvSpPr>
          <p:cNvPr name="Freeform 11" id="11"/>
          <p:cNvSpPr/>
          <p:nvPr/>
        </p:nvSpPr>
        <p:spPr>
          <a:xfrm flipH="false" flipV="false" rot="0">
            <a:off x="5848023" y="-4053683"/>
            <a:ext cx="6591954" cy="5710280"/>
          </a:xfrm>
          <a:custGeom>
            <a:avLst/>
            <a:gdLst/>
            <a:ahLst/>
            <a:cxnLst/>
            <a:rect r="r" b="b" t="t" l="l"/>
            <a:pathLst>
              <a:path h="5710280" w="6591954">
                <a:moveTo>
                  <a:pt x="0" y="0"/>
                </a:moveTo>
                <a:lnTo>
                  <a:pt x="6591954" y="0"/>
                </a:lnTo>
                <a:lnTo>
                  <a:pt x="6591954" y="5710280"/>
                </a:lnTo>
                <a:lnTo>
                  <a:pt x="0" y="5710280"/>
                </a:lnTo>
                <a:lnTo>
                  <a:pt x="0" y="0"/>
                </a:lnTo>
                <a:close/>
              </a:path>
            </a:pathLst>
          </a:custGeom>
          <a:blipFill>
            <a:blip r:embed="rId10"/>
            <a:stretch>
              <a:fillRect l="0" t="0" r="0" b="0"/>
            </a:stretch>
          </a:blipFill>
        </p:spPr>
      </p:sp>
      <p:sp>
        <p:nvSpPr>
          <p:cNvPr name="Freeform 12" id="12"/>
          <p:cNvSpPr/>
          <p:nvPr/>
        </p:nvSpPr>
        <p:spPr>
          <a:xfrm flipH="false" flipV="false" rot="-3194310">
            <a:off x="8409323" y="7829528"/>
            <a:ext cx="6128048" cy="5913567"/>
          </a:xfrm>
          <a:custGeom>
            <a:avLst/>
            <a:gdLst/>
            <a:ahLst/>
            <a:cxnLst/>
            <a:rect r="r" b="b" t="t" l="l"/>
            <a:pathLst>
              <a:path h="5913567" w="6128048">
                <a:moveTo>
                  <a:pt x="0" y="0"/>
                </a:moveTo>
                <a:lnTo>
                  <a:pt x="6128049" y="0"/>
                </a:lnTo>
                <a:lnTo>
                  <a:pt x="6128049" y="5913566"/>
                </a:lnTo>
                <a:lnTo>
                  <a:pt x="0" y="5913566"/>
                </a:lnTo>
                <a:lnTo>
                  <a:pt x="0" y="0"/>
                </a:lnTo>
                <a:close/>
              </a:path>
            </a:pathLst>
          </a:custGeom>
          <a:blipFill>
            <a:blip r:embed="rId11"/>
            <a:stretch>
              <a:fillRect l="0" t="0" r="0" b="0"/>
            </a:stretch>
          </a:blipFill>
        </p:spPr>
      </p:sp>
      <p:sp>
        <p:nvSpPr>
          <p:cNvPr name="Freeform 13" id="13"/>
          <p:cNvSpPr/>
          <p:nvPr/>
        </p:nvSpPr>
        <p:spPr>
          <a:xfrm flipH="false" flipV="false" rot="-10800000">
            <a:off x="1202696" y="9223051"/>
            <a:ext cx="7941304" cy="4030212"/>
          </a:xfrm>
          <a:custGeom>
            <a:avLst/>
            <a:gdLst/>
            <a:ahLst/>
            <a:cxnLst/>
            <a:rect r="r" b="b" t="t" l="l"/>
            <a:pathLst>
              <a:path h="4030212" w="7941304">
                <a:moveTo>
                  <a:pt x="0" y="0"/>
                </a:moveTo>
                <a:lnTo>
                  <a:pt x="7941304" y="0"/>
                </a:lnTo>
                <a:lnTo>
                  <a:pt x="7941304" y="4030212"/>
                </a:lnTo>
                <a:lnTo>
                  <a:pt x="0" y="4030212"/>
                </a:lnTo>
                <a:lnTo>
                  <a:pt x="0" y="0"/>
                </a:lnTo>
                <a:close/>
              </a:path>
            </a:pathLst>
          </a:custGeom>
          <a:blipFill>
            <a:blip r:embed="rId12"/>
            <a:stretch>
              <a:fillRect l="0" t="0" r="0" b="0"/>
            </a:stretch>
          </a:blipFill>
        </p:spPr>
      </p:sp>
      <p:sp>
        <p:nvSpPr>
          <p:cNvPr name="Freeform 14" id="14"/>
          <p:cNvSpPr/>
          <p:nvPr/>
        </p:nvSpPr>
        <p:spPr>
          <a:xfrm flipH="false" flipV="false" rot="-10800000">
            <a:off x="5058632" y="8780991"/>
            <a:ext cx="4085368" cy="5586827"/>
          </a:xfrm>
          <a:custGeom>
            <a:avLst/>
            <a:gdLst/>
            <a:ahLst/>
            <a:cxnLst/>
            <a:rect r="r" b="b" t="t" l="l"/>
            <a:pathLst>
              <a:path h="5586827" w="4085368">
                <a:moveTo>
                  <a:pt x="0" y="0"/>
                </a:moveTo>
                <a:lnTo>
                  <a:pt x="4085368" y="0"/>
                </a:lnTo>
                <a:lnTo>
                  <a:pt x="4085368" y="5586828"/>
                </a:lnTo>
                <a:lnTo>
                  <a:pt x="0" y="5586828"/>
                </a:lnTo>
                <a:lnTo>
                  <a:pt x="0" y="0"/>
                </a:lnTo>
                <a:close/>
              </a:path>
            </a:pathLst>
          </a:custGeom>
          <a:blipFill>
            <a:blip r:embed="rId7"/>
            <a:stretch>
              <a:fillRect l="0" t="0" r="0" b="0"/>
            </a:stretch>
          </a:blipFill>
        </p:spPr>
      </p:sp>
      <p:sp>
        <p:nvSpPr>
          <p:cNvPr name="TextBox 15" id="15"/>
          <p:cNvSpPr txBox="true"/>
          <p:nvPr/>
        </p:nvSpPr>
        <p:spPr>
          <a:xfrm rot="0">
            <a:off x="3303563" y="4409277"/>
            <a:ext cx="11680874" cy="1592678"/>
          </a:xfrm>
          <a:prstGeom prst="rect">
            <a:avLst/>
          </a:prstGeom>
        </p:spPr>
        <p:txBody>
          <a:bodyPr anchor="t" rtlCol="false" tIns="0" lIns="0" bIns="0" rIns="0">
            <a:spAutoFit/>
          </a:bodyPr>
          <a:lstStyle/>
          <a:p>
            <a:pPr algn="ctr">
              <a:lnSpc>
                <a:spcPts val="12115"/>
              </a:lnSpc>
            </a:pPr>
            <a:r>
              <a:rPr lang="en-US" sz="9109" spc="-519">
                <a:solidFill>
                  <a:srgbClr val="494949"/>
                </a:solidFill>
                <a:latin typeface="TAN Pearl"/>
                <a:ea typeface="TAN Pearl"/>
                <a:cs typeface="TAN Pearl"/>
                <a:sym typeface="TAN Pearl"/>
              </a:rPr>
              <a:t>THANK YOU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DAGWYUbuBH0</dc:identifier>
  <dcterms:modified xsi:type="dcterms:W3CDTF">2011-08-01T06:04:30Z</dcterms:modified>
  <cp:revision>1</cp:revision>
  <dc:title>Beige Watercolor Project Presentation</dc:title>
</cp:coreProperties>
</file>